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 A · The tool" id="{2368a9a5-df68-38f4-296c-c6d9913d7b3b}">
          <p14:sldIdLst>
            <p14:sldId id="256"/>
            <p14:sldId id="257"/>
            <p14:sldId id="258"/>
            <p14:sldId id="259"/>
            <p14:sldId id="260"/>
            <p14:sldId id="261"/>
          </p14:sldIdLst>
        </p14:section>
        <p14:section name="Part B · Demonstration" id="{0953eb67-d375-a3f4-28aa-f5bd026f0389}">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Cover · 15 s
We present the Traceable Assistant for Scoping Reviews. We are Darwin Pillo, from U T P L. And Julianna Montes de Oca, from U T E University. It extracts data from articles without losing where each value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The problem · 35 s
In a scoping review the team reads dozens of articles and extracts the same data from each one. Today many of us do this with A I in separate chats. The result looks tidy. But nobody can say which page each value came from. An earlier A I report said an article had no D O I. In fact the article had one. This kind of error affects researchers, peer reviewers and thesis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The tool · 30 s
The tool is used by a review team. It receives the P D F files, the research question, the inclusion criteria and a codebook with the variables. It delivers a table where every value carries its verbatim passage, its page and the human decision. It also delivers a synthesis where every claim cites its source. It is based on guide eight of the Vibe Coding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How it works · 40 s
First the person sets the question, the criteria and the variables in a project sheet. Next the A I identifies each source, checks it and proposes whether it meets the criteria. Then it extracts each variable with a verbatim passage and its page. A script confirms that the passage really exists in the P D F. If a value does not appear, it is marked as not reported. Finally the person approves, corrects or rejects every row. Inclusion and every approved value are always decided by a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Evidence · 35 s
We tested it with nine real articles on remote monitoring of pregnant women. We passed all six acceptance tests in the guide. Eighty one passages were located automatically in the P D F files. Fifty eight values were marked as not reported. In the demonstration we approved sixteen out of sixteen rows. When we repeated the process the digital fingerprint was identical. What remains is measuring agreement with two human reviewers.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 Limits and responsible use · 25 s
The tool does not replace the reviewers and does not decide which studies are included. It never fills in data from memory and never alters the original P D F files. It works only with published articles and never with patient data. The synthesis we show is a demonstration with two sources. The next step is a blind test with two human reviewers.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 Demo · Input · 30 s
Now let us look at the tool. This screen shows what the person enters. The question, the four inclusion pillars and the nine P D F files from screening. Also the fifty one variables, the forbidden actions and who approves. Together they form the project sheet that feeds the five stages. This way the A I follows the team's criteria and does not improvise.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Demo · Result · 35 s
This is the central result. Look at the bottom row of the screen. The value is a LoRaWAN link at eight hundred sixty eight megahertz. Next to it are the verbatim passage and the source, F zero five, page three. At the end is the human decision. No value enters without a passage and a page. The audit also reshaped group one of the screening. The A I proposes and the team decides.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 Demo · Review and delivery · 30 s
The A I shows sixteen rows in a preview. The person approves, corrects or rejects each one. The synthesis uses approved rows only. Then we picked a claim at random and traced it back to its page. On the right are the six acceptance tests from the guide, all passed. One of them hid an instruction inside an article. The tool ignored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 Closing · 25 s
With this tool every value in our review can be traced back to its page. The team spends its time deciding, not searching for where a value came from. The next step is to finish the blind test and apply the method to other reviews. We invite you to visit our repository.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chemeClr val="tx1"/>
        </a:solidFill>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lIns="0" tIns="0" rIns="0" bIns="0" rtlCol="0" anchor="ctr"/>
          <a:lstStyle/>
          <a:p>
            <a:pPr indent="0" marL="0">
              <a:buNone/>
            </a:pPr>
            <a:r>
              <a:rPr lang="en-US" sz="1200" dirty="0">
                <a:solidFill>
                  <a:schemeClr val="accent6"/>
                </a:solidFill>
              </a:rPr>
              <a:t>Vibe Coding CEDIA 2026 · Universidad UTE · UTPL</a:t>
            </a:r>
            <a:endParaRPr lang="en-US" sz="1200" dirty="0"/>
          </a:p>
        </p:txBody>
      </p:sp>
      <p:sp>
        <p:nvSpPr>
          <p:cNvPr id="3" name="Text 1"/>
          <p:cNvSpPr/>
          <p:nvPr/>
        </p:nvSpPr>
        <p:spPr>
          <a:xfrm>
            <a:off x="11076127" y="6355080"/>
            <a:ext cx="566928" cy="320040"/>
          </a:xfrm>
          <a:prstGeom prst="rect">
            <a:avLst/>
          </a:prstGeom>
          <a:noFill/>
          <a:ln/>
        </p:spPr>
        <p:txBody>
          <a:bodyPr wrap="square" lIns="0" tIns="0" rIns="0" bIns="0" rtlCol="0" anchor="t"/>
          <a:lstStyle/>
          <a:p>
            <a:pPr algn="l" indent="0" marL="0">
              <a:buNone/>
            </a:pPr>
            <a:r>
              <a:rPr lang="en-US" sz="1200" dirty="0">
                <a:solidFill>
                  <a:schemeClr val="accent6"/>
                </a:solidFill>
              </a:rPr>
              <a:t> / 10</a:t>
            </a:r>
            <a:endParaRPr lang="en-US" sz="12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IDO">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lIns="0" tIns="0" rIns="0" bIns="0" rtlCol="0" anchor="ctr"/>
          <a:lstStyle/>
          <a:p>
            <a:pPr indent="0" marL="0">
              <a:buNone/>
            </a:pPr>
            <a:r>
              <a:rPr lang="en-US" sz="1200" dirty="0">
                <a:solidFill>
                  <a:schemeClr val="tx2"/>
                </a:solidFill>
              </a:rPr>
              <a:t>Vibe Coding CEDIA 2026 · Universidad UTE · UTPL</a:t>
            </a:r>
            <a:endParaRPr lang="en-US" sz="1200" dirty="0"/>
          </a:p>
        </p:txBody>
      </p:sp>
      <p:sp>
        <p:nvSpPr>
          <p:cNvPr id="3" name="Text 1"/>
          <p:cNvSpPr/>
          <p:nvPr/>
        </p:nvSpPr>
        <p:spPr>
          <a:xfrm>
            <a:off x="11076127" y="6355080"/>
            <a:ext cx="566928" cy="320040"/>
          </a:xfrm>
          <a:prstGeom prst="rect">
            <a:avLst/>
          </a:prstGeom>
          <a:noFill/>
          <a:ln/>
        </p:spPr>
        <p:txBody>
          <a:bodyPr wrap="square" lIns="0" tIns="0" rIns="0" bIns="0" rtlCol="0" anchor="t"/>
          <a:lstStyle/>
          <a:p>
            <a:pPr algn="l" indent="0" marL="0">
              <a:buNone/>
            </a:pPr>
            <a:r>
              <a:rPr lang="en-US" sz="1200" dirty="0">
                <a:solidFill>
                  <a:schemeClr val="tx2"/>
                </a:solidFill>
              </a:rPr>
              <a:t> / 10</a:t>
            </a:r>
            <a:endParaRPr lang="en-US" sz="1200" dirty="0"/>
          </a:p>
        </p:txBody>
      </p:sp>
      <p:sp>
        <p:nvSpPr>
          <p:cNvPr id="4" name="Text 2"/>
          <p:cNvSpPr/>
          <p:nvPr>
            <p:ph idx="102" type="title" hasCustomPrompt="1"/>
          </p:nvPr>
        </p:nvSpPr>
        <p:spPr>
          <a:xfrm>
            <a:off x="548640" y="365760"/>
            <a:ext cx="11094415" cy="777240"/>
          </a:xfrm>
          <a:prstGeom prst="rect">
            <a:avLst/>
          </a:prstGeom>
          <a:noFill/>
          <a:ln/>
        </p:spPr>
        <p:txBody>
          <a:bodyPr wrap="square" rtlCol="0"/>
          <a:lstStyle>
            <a:lvl1pPr indent="0" marL="0">
              <a:buNone/>
              <a:defRPr lang="en-US" sz="3400" b="1" dirty="0">
                <a:solidFill>
                  <a:schemeClr val="tx1"/>
                </a:solidFill>
                <a:latin typeface="Georgia" pitchFamily="34" charset="0"/>
                <a:ea typeface="Georgia" pitchFamily="34" charset="-122"/>
                <a:cs typeface="Georgia"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EMO">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8229600" cy="320040"/>
          </a:xfrm>
          <a:prstGeom prst="rect">
            <a:avLst/>
          </a:prstGeom>
          <a:noFill/>
          <a:ln/>
        </p:spPr>
        <p:txBody>
          <a:bodyPr wrap="square" lIns="0" tIns="0" rIns="0" bIns="0" rtlCol="0" anchor="ctr"/>
          <a:lstStyle/>
          <a:p>
            <a:pPr indent="0" marL="0">
              <a:buNone/>
            </a:pPr>
            <a:r>
              <a:rPr lang="en-US" sz="1200" dirty="0">
                <a:solidFill>
                  <a:schemeClr val="tx2"/>
                </a:solidFill>
              </a:rPr>
              <a:t>Vibe Coding CEDIA 2026 · Universidad UTE · UTPL</a:t>
            </a:r>
            <a:endParaRPr lang="en-US" sz="1200" dirty="0"/>
          </a:p>
        </p:txBody>
      </p:sp>
      <p:sp>
        <p:nvSpPr>
          <p:cNvPr id="3" name="Text 1"/>
          <p:cNvSpPr/>
          <p:nvPr/>
        </p:nvSpPr>
        <p:spPr>
          <a:xfrm>
            <a:off x="11076127" y="6355080"/>
            <a:ext cx="566928" cy="320040"/>
          </a:xfrm>
          <a:prstGeom prst="rect">
            <a:avLst/>
          </a:prstGeom>
          <a:noFill/>
          <a:ln/>
        </p:spPr>
        <p:txBody>
          <a:bodyPr wrap="square" lIns="0" tIns="0" rIns="0" bIns="0" rtlCol="0" anchor="t"/>
          <a:lstStyle/>
          <a:p>
            <a:pPr algn="l" indent="0" marL="0">
              <a:buNone/>
            </a:pPr>
            <a:r>
              <a:rPr lang="en-US" sz="1200" dirty="0">
                <a:solidFill>
                  <a:schemeClr val="tx2"/>
                </a:solidFill>
              </a:rPr>
              <a:t> / 10</a:t>
            </a:r>
            <a:endParaRPr lang="en-US" sz="1200" dirty="0"/>
          </a:p>
        </p:txBody>
      </p:sp>
      <p:sp>
        <p:nvSpPr>
          <p:cNvPr id="4" name="Text 2"/>
          <p:cNvSpPr/>
          <p:nvPr>
            <p:ph idx="102" type="title" hasCustomPrompt="1"/>
          </p:nvPr>
        </p:nvSpPr>
        <p:spPr>
          <a:xfrm>
            <a:off x="548640" y="201168"/>
            <a:ext cx="11094415" cy="566928"/>
          </a:xfrm>
          <a:prstGeom prst="rect">
            <a:avLst/>
          </a:prstGeom>
          <a:noFill/>
          <a:ln/>
        </p:spPr>
        <p:txBody>
          <a:bodyPr wrap="square" rtlCol="0"/>
          <a:lstStyle>
            <a:lvl1pPr indent="0" marL="0">
              <a:buNone/>
              <a:defRPr lang="en-US" sz="2800" b="1" dirty="0">
                <a:solidFill>
                  <a:schemeClr val="tx1"/>
                </a:solidFill>
                <a:latin typeface="Georgia" pitchFamily="34" charset="0"/>
                <a:ea typeface="Georgia" pitchFamily="34" charset="-122"/>
                <a:cs typeface="Georgia" pitchFamily="34" charset="-120"/>
              </a:defRPr>
            </a:lvl1pPr>
          </a:lstStyle>
          <a:p>
            <a:pPr indent="0" marL="0">
              <a:buNone/>
            </a:pPr>
            <a:endParaRPr lang="en-US" sz="2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darwinpg85.github.io/vibe-coding-proyecto-final" TargetMode="External"/><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image" Target="../media/image-10-3.png"/><Relationship Id="rId5" Type="http://schemas.openxmlformats.org/officeDocument/2006/relationships/image" Target="../media/image-10-4.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40080"/>
            <a:ext cx="8229600" cy="365760"/>
          </a:xfrm>
          <a:prstGeom prst="rect">
            <a:avLst/>
          </a:prstGeom>
          <a:noFill/>
          <a:ln/>
        </p:spPr>
        <p:txBody>
          <a:bodyPr wrap="square" lIns="0" tIns="0" rIns="0" bIns="0" rtlCol="0" anchor="ctr"/>
          <a:lstStyle/>
          <a:p>
            <a:pPr indent="0" marL="0">
              <a:buNone/>
            </a:pPr>
            <a:r>
              <a:rPr lang="en-US" sz="1800" b="1" spc="200" kern="0" dirty="0">
                <a:solidFill>
                  <a:schemeClr val="accent3"/>
                </a:solidFill>
              </a:rPr>
              <a:t>GUIDE 08 · FINAL PROJECT</a:t>
            </a:r>
            <a:endParaRPr lang="en-US" sz="1800" dirty="0"/>
          </a:p>
        </p:txBody>
      </p:sp>
      <p:sp>
        <p:nvSpPr>
          <p:cNvPr id="3" name="Text 1"/>
          <p:cNvSpPr txBox="1"/>
          <p:nvPr/>
        </p:nvSpPr>
        <p:spPr>
          <a:xfrm>
            <a:off x="548640" y="1143000"/>
            <a:ext cx="7863840" cy="1920240"/>
          </a:xfrm>
          <a:prstGeom prst="rect">
            <a:avLst/>
          </a:prstGeom>
          <a:noFill/>
          <a:ln/>
        </p:spPr>
        <p:txBody>
          <a:bodyPr wrap="square" lIns="0" tIns="0" rIns="0" bIns="0" rtlCol="0" anchor="t"/>
          <a:lstStyle/>
          <a:p>
            <a:pPr indent="0" marL="0">
              <a:buNone/>
            </a:pPr>
            <a:r>
              <a:rPr lang="en-US" sz="4400" b="1" dirty="0">
                <a:solidFill>
                  <a:schemeClr val="bg1"/>
                </a:solidFill>
                <a:latin typeface="Georgia" pitchFamily="34" charset="0"/>
                <a:ea typeface="Georgia" pitchFamily="34" charset="-122"/>
                <a:cs typeface="Georgia" pitchFamily="34" charset="-120"/>
              </a:rPr>
              <a:t>Traceable Assistant for Scoping Reviews</a:t>
            </a:r>
            <a:endParaRPr lang="en-US" sz="4400" dirty="0"/>
          </a:p>
        </p:txBody>
      </p:sp>
      <p:sp>
        <p:nvSpPr>
          <p:cNvPr id="4" name="Text 2"/>
          <p:cNvSpPr txBox="1"/>
          <p:nvPr/>
        </p:nvSpPr>
        <p:spPr>
          <a:xfrm>
            <a:off x="548640" y="3154680"/>
            <a:ext cx="7863840" cy="457200"/>
          </a:xfrm>
          <a:prstGeom prst="rect">
            <a:avLst/>
          </a:prstGeom>
          <a:noFill/>
          <a:ln/>
        </p:spPr>
        <p:txBody>
          <a:bodyPr wrap="square" lIns="0" tIns="0" rIns="0" bIns="0" rtlCol="0" anchor="ctr"/>
          <a:lstStyle/>
          <a:p>
            <a:pPr indent="0" marL="0">
              <a:buNone/>
            </a:pPr>
            <a:r>
              <a:rPr lang="en-US" sz="2400" i="1" dirty="0">
                <a:solidFill>
                  <a:schemeClr val="accent3"/>
                </a:solidFill>
              </a:rPr>
              <a:t>Article data with a verifiable origin</a:t>
            </a:r>
            <a:endParaRPr lang="en-US" sz="2400" dirty="0"/>
          </a:p>
        </p:txBody>
      </p:sp>
      <p:sp>
        <p:nvSpPr>
          <p:cNvPr id="5" name="Text 3"/>
          <p:cNvSpPr txBox="1"/>
          <p:nvPr/>
        </p:nvSpPr>
        <p:spPr>
          <a:xfrm>
            <a:off x="548640" y="3931920"/>
            <a:ext cx="7863840" cy="914400"/>
          </a:xfrm>
          <a:prstGeom prst="rect">
            <a:avLst/>
          </a:prstGeom>
          <a:noFill/>
          <a:ln/>
        </p:spPr>
        <p:txBody>
          <a:bodyPr wrap="square" lIns="0" tIns="0" rIns="0" bIns="0" rtlCol="0" anchor="t"/>
          <a:lstStyle/>
          <a:p>
            <a:pPr indent="0" marL="0">
              <a:spcAft>
                <a:spcPts val="600"/>
              </a:spcAft>
              <a:buNone/>
            </a:pPr>
            <a:r>
              <a:rPr lang="en-US" sz="2200" b="1" dirty="0">
                <a:solidFill>
                  <a:schemeClr val="bg1"/>
                </a:solidFill>
              </a:rPr>
              <a:t>Darwin Pillo</a:t>
            </a:r>
            <a:pPr indent="0" marL="0">
              <a:spcAft>
                <a:spcPts val="600"/>
              </a:spcAft>
              <a:buNone/>
            </a:pPr>
            <a:r>
              <a:rPr lang="en-US" sz="2200" dirty="0">
                <a:solidFill>
                  <a:srgbClr val="C9CEDB"/>
                </a:solidFill>
              </a:rPr>
              <a:t>  ·  UTPL</a:t>
            </a:r>
            <a:endParaRPr lang="en-US" sz="2200" dirty="0"/>
          </a:p>
          <a:p>
            <a:pPr indent="0" marL="0">
              <a:spcAft>
                <a:spcPts val="600"/>
              </a:spcAft>
              <a:buNone/>
            </a:pPr>
            <a:r>
              <a:rPr lang="en-US" sz="2200" b="1" dirty="0">
                <a:solidFill>
                  <a:schemeClr val="bg1"/>
                </a:solidFill>
              </a:rPr>
              <a:t>Julianna Montes de Oca</a:t>
            </a:r>
            <a:pPr indent="0" marL="0">
              <a:spcAft>
                <a:spcPts val="600"/>
              </a:spcAft>
              <a:buNone/>
            </a:pPr>
            <a:r>
              <a:rPr lang="en-US" sz="2200" dirty="0">
                <a:solidFill>
                  <a:srgbClr val="C9CEDB"/>
                </a:solidFill>
              </a:rPr>
              <a:t>  ·  Universidad UTE</a:t>
            </a:r>
            <a:endParaRPr lang="en-US" sz="2200" dirty="0"/>
          </a:p>
        </p:txBody>
      </p:sp>
      <p:sp>
        <p:nvSpPr>
          <p:cNvPr id="6" name="Text 4"/>
          <p:cNvSpPr txBox="1"/>
          <p:nvPr/>
        </p:nvSpPr>
        <p:spPr>
          <a:xfrm>
            <a:off x="548640" y="5715000"/>
            <a:ext cx="10058400" cy="365760"/>
          </a:xfrm>
          <a:prstGeom prst="rect">
            <a:avLst/>
          </a:prstGeom>
          <a:noFill/>
          <a:ln/>
        </p:spPr>
        <p:txBody>
          <a:bodyPr wrap="square" lIns="0" tIns="0" rIns="0" bIns="0" rtlCol="0" anchor="ctr"/>
          <a:lstStyle/>
          <a:p>
            <a:pPr indent="0" marL="0">
              <a:buNone/>
            </a:pPr>
            <a:r>
              <a:rPr lang="en-US" sz="1800" dirty="0">
                <a:solidFill>
                  <a:srgbClr val="C9CEDB"/>
                </a:solidFill>
              </a:rPr>
              <a:t>Narration generated with an AI voice (ElevenLabs) and reviewed by the authors</a:t>
            </a:r>
            <a:endParaRPr lang="en-US" sz="1800" dirty="0"/>
          </a:p>
        </p:txBody>
      </p:sp>
      <p:sp>
        <p:nvSpPr>
          <p:cNvPr id="7" name="Shape 5"/>
          <p:cNvSpPr/>
          <p:nvPr/>
        </p:nvSpPr>
        <p:spPr>
          <a:xfrm>
            <a:off x="9052560" y="1234440"/>
            <a:ext cx="2286000" cy="2286000"/>
          </a:xfrm>
          <a:prstGeom prst="ellipse">
            <a:avLst/>
          </a:prstGeom>
          <a:solidFill>
            <a:srgbClr val="1A2140"/>
          </a:solidFill>
          <a:ln w="25400">
            <a:solidFill>
              <a:schemeClr val="accent3"/>
            </a:solidFill>
            <a:prstDash val="solid"/>
          </a:ln>
        </p:spPr>
      </p:sp>
      <p:sp>
        <p:nvSpPr>
          <p:cNvPr id="8" name="Text 6"/>
          <p:cNvSpPr txBox="1"/>
          <p:nvPr/>
        </p:nvSpPr>
        <p:spPr>
          <a:xfrm>
            <a:off x="9052560" y="1234440"/>
            <a:ext cx="2286000" cy="1463040"/>
          </a:xfrm>
          <a:prstGeom prst="rect">
            <a:avLst/>
          </a:prstGeom>
          <a:noFill/>
          <a:ln/>
        </p:spPr>
        <p:txBody>
          <a:bodyPr wrap="square" lIns="0" tIns="0" rIns="0" bIns="0" rtlCol="0" anchor="b"/>
          <a:lstStyle/>
          <a:p>
            <a:pPr algn="ctr" indent="0" marL="0">
              <a:buNone/>
            </a:pPr>
            <a:r>
              <a:rPr lang="en-US" sz="4000" b="1" dirty="0">
                <a:solidFill>
                  <a:schemeClr val="accent3"/>
                </a:solidFill>
                <a:latin typeface="Georgia" pitchFamily="34" charset="0"/>
                <a:ea typeface="Georgia" pitchFamily="34" charset="-122"/>
                <a:cs typeface="Georgia" pitchFamily="34" charset="-120"/>
              </a:rPr>
              <a:t>p. 3</a:t>
            </a:r>
            <a:endParaRPr lang="en-US" sz="4000" dirty="0"/>
          </a:p>
        </p:txBody>
      </p:sp>
      <p:sp>
        <p:nvSpPr>
          <p:cNvPr id="9" name="Text 7"/>
          <p:cNvSpPr txBox="1"/>
          <p:nvPr/>
        </p:nvSpPr>
        <p:spPr>
          <a:xfrm>
            <a:off x="9052560" y="2606040"/>
            <a:ext cx="2286000" cy="640080"/>
          </a:xfrm>
          <a:prstGeom prst="rect">
            <a:avLst/>
          </a:prstGeom>
          <a:noFill/>
          <a:ln/>
        </p:spPr>
        <p:txBody>
          <a:bodyPr wrap="square" lIns="0" tIns="0" rIns="0" bIns="0" rtlCol="0" anchor="t"/>
          <a:lstStyle/>
          <a:p>
            <a:pPr algn="ctr" indent="0" marL="0">
              <a:buNone/>
            </a:pPr>
            <a:r>
              <a:rPr lang="en-US" sz="3000" b="1" dirty="0">
                <a:solidFill>
                  <a:srgbClr val="5EEAD4"/>
                </a:solidFill>
              </a:rPr>
              <a:t>✓</a:t>
            </a:r>
            <a:endParaRPr lang="en-US" sz="3000" dirty="0"/>
          </a:p>
        </p:txBody>
      </p:sp>
      <p:sp>
        <p:nvSpPr>
          <p:cNvPr id="10" name="Shape 8"/>
          <p:cNvSpPr/>
          <p:nvPr/>
        </p:nvSpPr>
        <p:spPr>
          <a:xfrm>
            <a:off x="8558784" y="4489704"/>
            <a:ext cx="2688336" cy="0"/>
          </a:xfrm>
          <a:prstGeom prst="line">
            <a:avLst/>
          </a:prstGeom>
          <a:noFill/>
          <a:ln w="31750">
            <a:solidFill>
              <a:srgbClr val="5B4BDB"/>
            </a:solidFill>
            <a:prstDash val="dash"/>
          </a:ln>
        </p:spPr>
      </p:sp>
      <p:sp>
        <p:nvSpPr>
          <p:cNvPr id="11" name="Shape 9"/>
          <p:cNvSpPr/>
          <p:nvPr/>
        </p:nvSpPr>
        <p:spPr>
          <a:xfrm>
            <a:off x="8229600" y="4160520"/>
            <a:ext cx="658368" cy="658368"/>
          </a:xfrm>
          <a:prstGeom prst="ellipse">
            <a:avLst/>
          </a:prstGeom>
          <a:solidFill>
            <a:srgbClr val="5B4BDB"/>
          </a:solidFill>
          <a:ln w="12700">
            <a:solidFill>
              <a:srgbClr val="5B4BDB"/>
            </a:solidFill>
            <a:prstDash val="solid"/>
          </a:ln>
        </p:spPr>
      </p:sp>
      <p:pic>
        <p:nvPicPr>
          <p:cNvPr id="12" name="Image 0" descr="preencoded.png">    </p:cNvPr>
          <p:cNvPicPr>
            <a:picLocks noChangeAspect="1"/>
          </p:cNvPicPr>
          <p:nvPr/>
        </p:nvPicPr>
        <p:blipFill>
          <a:blip r:embed="rId1"/>
          <a:stretch>
            <a:fillRect/>
          </a:stretch>
        </p:blipFill>
        <p:spPr>
          <a:xfrm>
            <a:off x="8407359" y="4338279"/>
            <a:ext cx="302849" cy="302849"/>
          </a:xfrm>
          <a:prstGeom prst="rect">
            <a:avLst/>
          </a:prstGeom>
        </p:spPr>
      </p:pic>
      <p:sp>
        <p:nvSpPr>
          <p:cNvPr id="13" name="Shape 10"/>
          <p:cNvSpPr/>
          <p:nvPr/>
        </p:nvSpPr>
        <p:spPr>
          <a:xfrm>
            <a:off x="9125712" y="4160520"/>
            <a:ext cx="658368" cy="658368"/>
          </a:xfrm>
          <a:prstGeom prst="ellipse">
            <a:avLst/>
          </a:prstGeom>
          <a:solidFill>
            <a:srgbClr val="5B4BDB"/>
          </a:solidFill>
          <a:ln w="12700">
            <a:solidFill>
              <a:srgbClr val="5B4BDB"/>
            </a:solidFill>
            <a:prstDash val="solid"/>
          </a:ln>
        </p:spPr>
      </p:sp>
      <p:pic>
        <p:nvPicPr>
          <p:cNvPr id="14" name="Image 1" descr="preencoded.png">    </p:cNvPr>
          <p:cNvPicPr>
            <a:picLocks noChangeAspect="1"/>
          </p:cNvPicPr>
          <p:nvPr/>
        </p:nvPicPr>
        <p:blipFill>
          <a:blip r:embed="rId2"/>
          <a:stretch>
            <a:fillRect/>
          </a:stretch>
        </p:blipFill>
        <p:spPr>
          <a:xfrm>
            <a:off x="9303471" y="4338279"/>
            <a:ext cx="302849" cy="302849"/>
          </a:xfrm>
          <a:prstGeom prst="rect">
            <a:avLst/>
          </a:prstGeom>
        </p:spPr>
      </p:pic>
      <p:sp>
        <p:nvSpPr>
          <p:cNvPr id="15" name="Shape 11"/>
          <p:cNvSpPr/>
          <p:nvPr/>
        </p:nvSpPr>
        <p:spPr>
          <a:xfrm>
            <a:off x="10021824" y="4160520"/>
            <a:ext cx="658368" cy="658368"/>
          </a:xfrm>
          <a:prstGeom prst="ellipse">
            <a:avLst/>
          </a:prstGeom>
          <a:solidFill>
            <a:srgbClr val="5B4BDB"/>
          </a:solidFill>
          <a:ln w="12700">
            <a:solidFill>
              <a:srgbClr val="5B4BDB"/>
            </a:solidFill>
            <a:prstDash val="solid"/>
          </a:ln>
        </p:spPr>
      </p:sp>
      <p:pic>
        <p:nvPicPr>
          <p:cNvPr id="16" name="Image 2" descr="preencoded.png">    </p:cNvPr>
          <p:cNvPicPr>
            <a:picLocks noChangeAspect="1"/>
          </p:cNvPicPr>
          <p:nvPr/>
        </p:nvPicPr>
        <p:blipFill>
          <a:blip r:embed="rId3"/>
          <a:stretch>
            <a:fillRect/>
          </a:stretch>
        </p:blipFill>
        <p:spPr>
          <a:xfrm>
            <a:off x="10199583" y="4338279"/>
            <a:ext cx="302849" cy="302849"/>
          </a:xfrm>
          <a:prstGeom prst="rect">
            <a:avLst/>
          </a:prstGeom>
        </p:spPr>
      </p:pic>
      <p:sp>
        <p:nvSpPr>
          <p:cNvPr id="17" name="Shape 12"/>
          <p:cNvSpPr/>
          <p:nvPr/>
        </p:nvSpPr>
        <p:spPr>
          <a:xfrm>
            <a:off x="10917936" y="4160520"/>
            <a:ext cx="658368" cy="658368"/>
          </a:xfrm>
          <a:prstGeom prst="ellipse">
            <a:avLst/>
          </a:prstGeom>
          <a:solidFill>
            <a:srgbClr val="0D9488"/>
          </a:solidFill>
          <a:ln w="12700">
            <a:solidFill>
              <a:srgbClr val="0D9488"/>
            </a:solidFill>
            <a:prstDash val="solid"/>
          </a:ln>
        </p:spPr>
      </p:sp>
      <p:pic>
        <p:nvPicPr>
          <p:cNvPr id="18" name="Image 3" descr="preencoded.png">    </p:cNvPr>
          <p:cNvPicPr>
            <a:picLocks noChangeAspect="1"/>
          </p:cNvPicPr>
          <p:nvPr/>
        </p:nvPicPr>
        <p:blipFill>
          <a:blip r:embed="rId4"/>
          <a:stretch>
            <a:fillRect/>
          </a:stretch>
        </p:blipFill>
        <p:spPr>
          <a:xfrm>
            <a:off x="11095695" y="4338279"/>
            <a:ext cx="302849" cy="302849"/>
          </a:xfrm>
          <a:prstGeom prst="rect">
            <a:avLst/>
          </a:prstGeom>
        </p:spPr>
      </p:pic>
      <p:sp>
        <p:nvSpPr>
          <p:cNvPr id="19" name="Text 13"/>
          <p:cNvSpPr txBox="1"/>
          <p:nvPr/>
        </p:nvSpPr>
        <p:spPr>
          <a:xfrm>
            <a:off x="8046720"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Pregnancy</a:t>
            </a:r>
            <a:endParaRPr lang="en-US" sz="1400" dirty="0"/>
          </a:p>
        </p:txBody>
      </p:sp>
      <p:sp>
        <p:nvSpPr>
          <p:cNvPr id="20" name="Text 14"/>
          <p:cNvSpPr txBox="1"/>
          <p:nvPr/>
        </p:nvSpPr>
        <p:spPr>
          <a:xfrm>
            <a:off x="8942832"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BP and HR</a:t>
            </a:r>
            <a:endParaRPr lang="en-US" sz="1400" dirty="0"/>
          </a:p>
        </p:txBody>
      </p:sp>
      <p:sp>
        <p:nvSpPr>
          <p:cNvPr id="21" name="Text 15"/>
          <p:cNvSpPr txBox="1"/>
          <p:nvPr/>
        </p:nvSpPr>
        <p:spPr>
          <a:xfrm>
            <a:off x="9838944"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Edge</a:t>
            </a:r>
            <a:endParaRPr lang="en-US" sz="1400" dirty="0"/>
          </a:p>
        </p:txBody>
      </p:sp>
      <p:sp>
        <p:nvSpPr>
          <p:cNvPr id="22" name="Text 16"/>
          <p:cNvSpPr txBox="1"/>
          <p:nvPr/>
        </p:nvSpPr>
        <p:spPr>
          <a:xfrm>
            <a:off x="10735056" y="48920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LoRaWAN</a:t>
            </a:r>
            <a:endParaRPr lang="en-US" sz="1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Data without a traceable source</a:t>
            </a:r>
            <a:endParaRPr lang="en-US" sz="3400" dirty="0"/>
          </a:p>
        </p:txBody>
      </p:sp>
      <p:sp>
        <p:nvSpPr>
          <p:cNvPr id="3" name="Text 1"/>
          <p:cNvSpPr txBox="1"/>
          <p:nvPr/>
        </p:nvSpPr>
        <p:spPr>
          <a:xfrm>
            <a:off x="548640" y="1737360"/>
            <a:ext cx="5303520" cy="3291840"/>
          </a:xfrm>
          <a:prstGeom prst="rect">
            <a:avLst/>
          </a:prstGeom>
          <a:noFill/>
          <a:ln/>
        </p:spPr>
        <p:txBody>
          <a:bodyPr wrap="square" lIns="0" tIns="0" rIns="0" bIns="0" rtlCol="0" anchor="ctr"/>
          <a:lstStyle/>
          <a:p>
            <a:pPr indent="0" marL="0">
              <a:buNone/>
            </a:pPr>
            <a:r>
              <a:rPr lang="en-US" sz="3600" dirty="0">
                <a:solidFill>
                  <a:schemeClr val="tx1"/>
                </a:solidFill>
                <a:latin typeface="Georgia" pitchFamily="34" charset="0"/>
                <a:ea typeface="Georgia" pitchFamily="34" charset="-122"/>
                <a:cs typeface="Georgia" pitchFamily="34" charset="-120"/>
              </a:rPr>
              <a:t>In separate AI chats, each value loses its page.</a:t>
            </a:r>
            <a:endParaRPr lang="en-US" sz="3600" dirty="0"/>
          </a:p>
        </p:txBody>
      </p:sp>
      <p:sp>
        <p:nvSpPr>
          <p:cNvPr id="4" name="Shape 2"/>
          <p:cNvSpPr/>
          <p:nvPr/>
        </p:nvSpPr>
        <p:spPr>
          <a:xfrm>
            <a:off x="6217920" y="1737360"/>
            <a:ext cx="5422392" cy="3291840"/>
          </a:xfrm>
          <a:prstGeom prst="roundRect">
            <a:avLst>
              <a:gd name="adj" fmla="val 3333"/>
            </a:avLst>
          </a:prstGeom>
          <a:solidFill>
            <a:schemeClr val="accent4"/>
          </a:solidFill>
          <a:ln w="12700">
            <a:solidFill>
              <a:schemeClr val="accent4"/>
            </a:solidFill>
            <a:prstDash val="solid"/>
          </a:ln>
        </p:spPr>
      </p:sp>
      <p:sp>
        <p:nvSpPr>
          <p:cNvPr id="5" name="Shape 3"/>
          <p:cNvSpPr/>
          <p:nvPr/>
        </p:nvSpPr>
        <p:spPr>
          <a:xfrm>
            <a:off x="6629400" y="2103120"/>
            <a:ext cx="1097280" cy="1097280"/>
          </a:xfrm>
          <a:prstGeom prst="ellipse">
            <a:avLst/>
          </a:prstGeom>
          <a:solidFill>
            <a:srgbClr val="5B4BDB"/>
          </a:solidFill>
          <a:ln w="12700">
            <a:solidFill>
              <a:srgbClr val="5B4BDB"/>
            </a:solidFill>
            <a:prstDash val="solid"/>
          </a:ln>
        </p:spPr>
      </p:sp>
      <p:pic>
        <p:nvPicPr>
          <p:cNvPr id="6" name="Image 0" descr="preencoded.png">    </p:cNvPr>
          <p:cNvPicPr>
            <a:picLocks noChangeAspect="1"/>
          </p:cNvPicPr>
          <p:nvPr/>
        </p:nvPicPr>
        <p:blipFill>
          <a:blip r:embed="rId1"/>
          <a:stretch>
            <a:fillRect/>
          </a:stretch>
        </p:blipFill>
        <p:spPr>
          <a:xfrm>
            <a:off x="6925666" y="2399386"/>
            <a:ext cx="504749" cy="504749"/>
          </a:xfrm>
          <a:prstGeom prst="rect">
            <a:avLst/>
          </a:prstGeom>
        </p:spPr>
      </p:pic>
      <p:sp>
        <p:nvSpPr>
          <p:cNvPr id="7" name="Text 4"/>
          <p:cNvSpPr txBox="1"/>
          <p:nvPr/>
        </p:nvSpPr>
        <p:spPr>
          <a:xfrm>
            <a:off x="6629400" y="3429000"/>
            <a:ext cx="4663440" cy="1371600"/>
          </a:xfrm>
          <a:prstGeom prst="rect">
            <a:avLst/>
          </a:prstGeom>
          <a:noFill/>
          <a:ln/>
        </p:spPr>
        <p:txBody>
          <a:bodyPr wrap="square" lIns="0" tIns="0" rIns="0" bIns="0" rtlCol="0" anchor="t"/>
          <a:lstStyle/>
          <a:p>
            <a:pPr indent="0" marL="0">
              <a:buNone/>
            </a:pPr>
            <a:r>
              <a:rPr lang="en-US" sz="2600" dirty="0">
                <a:solidFill>
                  <a:schemeClr val="tx1"/>
                </a:solidFill>
              </a:rPr>
              <a:t>Real case: AI marked an article «no DOI». It had one.</a:t>
            </a:r>
            <a:endParaRPr lang="en-US" sz="26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The tool</a:t>
            </a:r>
            <a:endParaRPr lang="en-US" sz="3400" dirty="0"/>
          </a:p>
        </p:txBody>
      </p:sp>
      <p:sp>
        <p:nvSpPr>
          <p:cNvPr id="3" name="Shape 1"/>
          <p:cNvSpPr/>
          <p:nvPr/>
        </p:nvSpPr>
        <p:spPr>
          <a:xfrm>
            <a:off x="548640" y="1600200"/>
            <a:ext cx="3454298" cy="3017520"/>
          </a:xfrm>
          <a:prstGeom prst="roundRect">
            <a:avLst>
              <a:gd name="adj" fmla="val 3636"/>
            </a:avLst>
          </a:prstGeom>
          <a:solidFill>
            <a:schemeClr val="bg1"/>
          </a:solidFill>
          <a:ln w="12700">
            <a:solidFill>
              <a:srgbClr val="DDDDE8"/>
            </a:solidFill>
            <a:prstDash val="solid"/>
          </a:ln>
          <a:effectLst>
            <a:outerShdw sx="100000" sy="100000" kx="0" ky="0" algn="bl" rotWithShape="0" blurRad="101600" dist="25400" dir="5400000">
              <a:srgbClr val="0B1020">
                <a:alpha val="12000"/>
              </a:srgbClr>
            </a:outerShdw>
          </a:effectLst>
        </p:spPr>
      </p:sp>
      <p:sp>
        <p:nvSpPr>
          <p:cNvPr id="4" name="Shape 2"/>
          <p:cNvSpPr/>
          <p:nvPr/>
        </p:nvSpPr>
        <p:spPr>
          <a:xfrm>
            <a:off x="914400" y="1920240"/>
            <a:ext cx="868680" cy="86868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1148944" y="2154784"/>
            <a:ext cx="399593" cy="399593"/>
          </a:xfrm>
          <a:prstGeom prst="rect">
            <a:avLst/>
          </a:prstGeom>
        </p:spPr>
      </p:pic>
      <p:sp>
        <p:nvSpPr>
          <p:cNvPr id="6" name="Text 3"/>
          <p:cNvSpPr txBox="1"/>
          <p:nvPr/>
        </p:nvSpPr>
        <p:spPr>
          <a:xfrm>
            <a:off x="914400" y="2926080"/>
            <a:ext cx="2722778" cy="502920"/>
          </a:xfrm>
          <a:prstGeom prst="rect">
            <a:avLst/>
          </a:prstGeom>
          <a:noFill/>
          <a:ln/>
        </p:spPr>
        <p:txBody>
          <a:bodyPr wrap="square" lIns="0" tIns="0" rIns="0" bIns="0" rtlCol="0" anchor="ctr"/>
          <a:lstStyle/>
          <a:p>
            <a:pPr indent="0" marL="0">
              <a:buNone/>
            </a:pPr>
            <a:r>
              <a:rPr lang="en-US" sz="2600" b="1" dirty="0">
                <a:solidFill>
                  <a:schemeClr val="tx1"/>
                </a:solidFill>
              </a:rPr>
              <a:t>Who</a:t>
            </a:r>
            <a:endParaRPr lang="en-US" sz="2600" dirty="0"/>
          </a:p>
        </p:txBody>
      </p:sp>
      <p:sp>
        <p:nvSpPr>
          <p:cNvPr id="7" name="Text 4"/>
          <p:cNvSpPr txBox="1"/>
          <p:nvPr/>
        </p:nvSpPr>
        <p:spPr>
          <a:xfrm>
            <a:off x="914400" y="3474720"/>
            <a:ext cx="2722778" cy="1005840"/>
          </a:xfrm>
          <a:prstGeom prst="rect">
            <a:avLst/>
          </a:prstGeom>
          <a:noFill/>
          <a:ln/>
        </p:spPr>
        <p:txBody>
          <a:bodyPr wrap="square" lIns="0" tIns="0" rIns="0" bIns="0" rtlCol="0" anchor="t"/>
          <a:lstStyle/>
          <a:p>
            <a:pPr indent="0" marL="0">
              <a:buNone/>
            </a:pPr>
            <a:r>
              <a:rPr lang="en-US" sz="2400" dirty="0">
                <a:solidFill>
                  <a:schemeClr val="tx2"/>
                </a:solidFill>
              </a:rPr>
              <a:t>A review team</a:t>
            </a:r>
            <a:endParaRPr lang="en-US" sz="2400" dirty="0"/>
          </a:p>
        </p:txBody>
      </p:sp>
      <p:sp>
        <p:nvSpPr>
          <p:cNvPr id="8" name="Shape 5"/>
          <p:cNvSpPr/>
          <p:nvPr/>
        </p:nvSpPr>
        <p:spPr>
          <a:xfrm>
            <a:off x="4368698" y="1600200"/>
            <a:ext cx="3454298" cy="3017520"/>
          </a:xfrm>
          <a:prstGeom prst="roundRect">
            <a:avLst>
              <a:gd name="adj" fmla="val 3636"/>
            </a:avLst>
          </a:prstGeom>
          <a:solidFill>
            <a:schemeClr val="bg1"/>
          </a:solidFill>
          <a:ln w="12700">
            <a:solidFill>
              <a:srgbClr val="DDDDE8"/>
            </a:solidFill>
            <a:prstDash val="solid"/>
          </a:ln>
          <a:effectLst>
            <a:outerShdw sx="100000" sy="100000" kx="0" ky="0" algn="bl" rotWithShape="0" blurRad="101600" dist="25400" dir="5400000">
              <a:srgbClr val="0B1020">
                <a:alpha val="12000"/>
              </a:srgbClr>
            </a:outerShdw>
          </a:effectLst>
        </p:spPr>
      </p:sp>
      <p:sp>
        <p:nvSpPr>
          <p:cNvPr id="9" name="Shape 6"/>
          <p:cNvSpPr/>
          <p:nvPr/>
        </p:nvSpPr>
        <p:spPr>
          <a:xfrm>
            <a:off x="4734458" y="1920240"/>
            <a:ext cx="868680" cy="868680"/>
          </a:xfrm>
          <a:prstGeom prst="ellipse">
            <a:avLst/>
          </a:prstGeom>
          <a:solidFill>
            <a:srgbClr val="5B4BDB"/>
          </a:solidFill>
          <a:ln w="12700">
            <a:solidFill>
              <a:srgbClr val="5B4BDB"/>
            </a:solidFill>
            <a:prstDash val="solid"/>
          </a:ln>
        </p:spPr>
      </p:sp>
      <p:pic>
        <p:nvPicPr>
          <p:cNvPr id="10" name="Image 1" descr="preencoded.png">    </p:cNvPr>
          <p:cNvPicPr>
            <a:picLocks noChangeAspect="1"/>
          </p:cNvPicPr>
          <p:nvPr/>
        </p:nvPicPr>
        <p:blipFill>
          <a:blip r:embed="rId2"/>
          <a:stretch>
            <a:fillRect/>
          </a:stretch>
        </p:blipFill>
        <p:spPr>
          <a:xfrm>
            <a:off x="4969002" y="2154784"/>
            <a:ext cx="399593" cy="399593"/>
          </a:xfrm>
          <a:prstGeom prst="rect">
            <a:avLst/>
          </a:prstGeom>
        </p:spPr>
      </p:pic>
      <p:sp>
        <p:nvSpPr>
          <p:cNvPr id="11" name="Text 7"/>
          <p:cNvSpPr txBox="1"/>
          <p:nvPr/>
        </p:nvSpPr>
        <p:spPr>
          <a:xfrm>
            <a:off x="4734458" y="2926080"/>
            <a:ext cx="2722778" cy="502920"/>
          </a:xfrm>
          <a:prstGeom prst="rect">
            <a:avLst/>
          </a:prstGeom>
          <a:noFill/>
          <a:ln/>
        </p:spPr>
        <p:txBody>
          <a:bodyPr wrap="square" lIns="0" tIns="0" rIns="0" bIns="0" rtlCol="0" anchor="ctr"/>
          <a:lstStyle/>
          <a:p>
            <a:pPr indent="0" marL="0">
              <a:buNone/>
            </a:pPr>
            <a:r>
              <a:rPr lang="en-US" sz="2600" b="1" dirty="0">
                <a:solidFill>
                  <a:schemeClr val="tx1"/>
                </a:solidFill>
              </a:rPr>
              <a:t>Input</a:t>
            </a:r>
            <a:endParaRPr lang="en-US" sz="2600" dirty="0"/>
          </a:p>
        </p:txBody>
      </p:sp>
      <p:sp>
        <p:nvSpPr>
          <p:cNvPr id="12" name="Text 8"/>
          <p:cNvSpPr txBox="1"/>
          <p:nvPr/>
        </p:nvSpPr>
        <p:spPr>
          <a:xfrm>
            <a:off x="4734458" y="3474720"/>
            <a:ext cx="2722778" cy="1005840"/>
          </a:xfrm>
          <a:prstGeom prst="rect">
            <a:avLst/>
          </a:prstGeom>
          <a:noFill/>
          <a:ln/>
        </p:spPr>
        <p:txBody>
          <a:bodyPr wrap="square" lIns="0" tIns="0" rIns="0" bIns="0" rtlCol="0" anchor="t"/>
          <a:lstStyle/>
          <a:p>
            <a:pPr indent="0" marL="0">
              <a:buNone/>
            </a:pPr>
            <a:r>
              <a:rPr lang="en-US" sz="2400" dirty="0">
                <a:solidFill>
                  <a:schemeClr val="tx2"/>
                </a:solidFill>
              </a:rPr>
              <a:t>PDFs, criteria and variables</a:t>
            </a:r>
            <a:endParaRPr lang="en-US" sz="2400" dirty="0"/>
          </a:p>
        </p:txBody>
      </p:sp>
      <p:sp>
        <p:nvSpPr>
          <p:cNvPr id="13" name="Shape 9"/>
          <p:cNvSpPr/>
          <p:nvPr/>
        </p:nvSpPr>
        <p:spPr>
          <a:xfrm>
            <a:off x="8188757" y="1600200"/>
            <a:ext cx="3454298" cy="3017520"/>
          </a:xfrm>
          <a:prstGeom prst="roundRect">
            <a:avLst>
              <a:gd name="adj" fmla="val 3636"/>
            </a:avLst>
          </a:prstGeom>
          <a:solidFill>
            <a:schemeClr val="bg1"/>
          </a:solidFill>
          <a:ln w="12700">
            <a:solidFill>
              <a:srgbClr val="DDDDE8"/>
            </a:solidFill>
            <a:prstDash val="solid"/>
          </a:ln>
          <a:effectLst>
            <a:outerShdw sx="100000" sy="100000" kx="0" ky="0" algn="bl" rotWithShape="0" blurRad="101600" dist="25400" dir="5400000">
              <a:srgbClr val="0B1020">
                <a:alpha val="12000"/>
              </a:srgbClr>
            </a:outerShdw>
          </a:effectLst>
        </p:spPr>
      </p:sp>
      <p:sp>
        <p:nvSpPr>
          <p:cNvPr id="14" name="Shape 10"/>
          <p:cNvSpPr/>
          <p:nvPr/>
        </p:nvSpPr>
        <p:spPr>
          <a:xfrm>
            <a:off x="8554517" y="1920240"/>
            <a:ext cx="868680" cy="868680"/>
          </a:xfrm>
          <a:prstGeom prst="ellipse">
            <a:avLst/>
          </a:prstGeom>
          <a:solidFill>
            <a:srgbClr val="0D9488"/>
          </a:solidFill>
          <a:ln w="12700">
            <a:solidFill>
              <a:srgbClr val="0D9488"/>
            </a:solidFill>
            <a:prstDash val="solid"/>
          </a:ln>
        </p:spPr>
      </p:sp>
      <p:pic>
        <p:nvPicPr>
          <p:cNvPr id="15" name="Image 2" descr="preencoded.png">    </p:cNvPr>
          <p:cNvPicPr>
            <a:picLocks noChangeAspect="1"/>
          </p:cNvPicPr>
          <p:nvPr/>
        </p:nvPicPr>
        <p:blipFill>
          <a:blip r:embed="rId3"/>
          <a:stretch>
            <a:fillRect/>
          </a:stretch>
        </p:blipFill>
        <p:spPr>
          <a:xfrm>
            <a:off x="8789060" y="2154784"/>
            <a:ext cx="399593" cy="399593"/>
          </a:xfrm>
          <a:prstGeom prst="rect">
            <a:avLst/>
          </a:prstGeom>
        </p:spPr>
      </p:pic>
      <p:sp>
        <p:nvSpPr>
          <p:cNvPr id="16" name="Text 11"/>
          <p:cNvSpPr txBox="1"/>
          <p:nvPr/>
        </p:nvSpPr>
        <p:spPr>
          <a:xfrm>
            <a:off x="8554517" y="2926080"/>
            <a:ext cx="2722778" cy="502920"/>
          </a:xfrm>
          <a:prstGeom prst="rect">
            <a:avLst/>
          </a:prstGeom>
          <a:noFill/>
          <a:ln/>
        </p:spPr>
        <p:txBody>
          <a:bodyPr wrap="square" lIns="0" tIns="0" rIns="0" bIns="0" rtlCol="0" anchor="ctr"/>
          <a:lstStyle/>
          <a:p>
            <a:pPr indent="0" marL="0">
              <a:buNone/>
            </a:pPr>
            <a:r>
              <a:rPr lang="en-US" sz="2600" b="1" dirty="0">
                <a:solidFill>
                  <a:schemeClr val="tx1"/>
                </a:solidFill>
              </a:rPr>
              <a:t>Output</a:t>
            </a:r>
            <a:endParaRPr lang="en-US" sz="2600" dirty="0"/>
          </a:p>
        </p:txBody>
      </p:sp>
      <p:sp>
        <p:nvSpPr>
          <p:cNvPr id="17" name="Text 12"/>
          <p:cNvSpPr txBox="1"/>
          <p:nvPr/>
        </p:nvSpPr>
        <p:spPr>
          <a:xfrm>
            <a:off x="8554517" y="3474720"/>
            <a:ext cx="2722778" cy="1005840"/>
          </a:xfrm>
          <a:prstGeom prst="rect">
            <a:avLst/>
          </a:prstGeom>
          <a:noFill/>
          <a:ln/>
        </p:spPr>
        <p:txBody>
          <a:bodyPr wrap="square" lIns="0" tIns="0" rIns="0" bIns="0" rtlCol="0" anchor="t"/>
          <a:lstStyle/>
          <a:p>
            <a:pPr indent="0" marL="0">
              <a:buNone/>
            </a:pPr>
            <a:r>
              <a:rPr lang="en-US" sz="2400" dirty="0">
                <a:solidFill>
                  <a:schemeClr val="tx2"/>
                </a:solidFill>
              </a:rPr>
              <a:t>Value, passage, page and decision</a:t>
            </a:r>
            <a:endParaRPr lang="en-US" sz="2400" dirty="0"/>
          </a:p>
        </p:txBody>
      </p:sp>
      <p:sp>
        <p:nvSpPr>
          <p:cNvPr id="18" name="Shape 13"/>
          <p:cNvSpPr/>
          <p:nvPr/>
        </p:nvSpPr>
        <p:spPr>
          <a:xfrm>
            <a:off x="548640" y="5029200"/>
            <a:ext cx="3291840" cy="548640"/>
          </a:xfrm>
          <a:prstGeom prst="roundRect">
            <a:avLst>
              <a:gd name="adj" fmla="val 20000"/>
            </a:avLst>
          </a:prstGeom>
          <a:solidFill>
            <a:schemeClr val="accent5"/>
          </a:solidFill>
          <a:ln w="12700">
            <a:solidFill>
              <a:schemeClr val="accent5"/>
            </a:solidFill>
            <a:prstDash val="solid"/>
          </a:ln>
        </p:spPr>
      </p:sp>
      <p:sp>
        <p:nvSpPr>
          <p:cNvPr id="19" name="Text 14"/>
          <p:cNvSpPr txBox="1"/>
          <p:nvPr/>
        </p:nvSpPr>
        <p:spPr>
          <a:xfrm>
            <a:off x="548640" y="5029200"/>
            <a:ext cx="3291840" cy="548640"/>
          </a:xfrm>
          <a:prstGeom prst="rect">
            <a:avLst/>
          </a:prstGeom>
          <a:noFill/>
          <a:ln/>
        </p:spPr>
        <p:txBody>
          <a:bodyPr wrap="square" lIns="0" tIns="0" rIns="0" bIns="0" rtlCol="0" anchor="ctr"/>
          <a:lstStyle/>
          <a:p>
            <a:pPr algn="ctr" indent="0" marL="0">
              <a:buNone/>
            </a:pPr>
            <a:r>
              <a:rPr lang="en-US" sz="2000" b="1" dirty="0">
                <a:solidFill>
                  <a:srgbClr val="0B5F58"/>
                </a:solidFill>
              </a:rPr>
              <a:t>Based on Guide 08</a:t>
            </a:r>
            <a:endParaRPr lang="en-US" sz="20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How it works</a:t>
            </a:r>
            <a:endParaRPr lang="en-US" sz="3400" dirty="0"/>
          </a:p>
        </p:txBody>
      </p:sp>
      <p:sp>
        <p:nvSpPr>
          <p:cNvPr id="3" name="Shape 1"/>
          <p:cNvSpPr/>
          <p:nvPr/>
        </p:nvSpPr>
        <p:spPr>
          <a:xfrm>
            <a:off x="1805940" y="2514600"/>
            <a:ext cx="8579815" cy="0"/>
          </a:xfrm>
          <a:prstGeom prst="line">
            <a:avLst/>
          </a:prstGeom>
          <a:noFill/>
          <a:ln w="38100">
            <a:solidFill>
              <a:srgbClr val="C9C4F2"/>
            </a:solidFill>
            <a:prstDash val="solid"/>
          </a:ln>
        </p:spPr>
      </p:sp>
      <p:sp>
        <p:nvSpPr>
          <p:cNvPr id="4" name="Text 2"/>
          <p:cNvSpPr txBox="1"/>
          <p:nvPr/>
        </p:nvSpPr>
        <p:spPr>
          <a:xfrm>
            <a:off x="548640" y="1417320"/>
            <a:ext cx="2514600" cy="411480"/>
          </a:xfrm>
          <a:prstGeom prst="rect">
            <a:avLst/>
          </a:prstGeom>
          <a:noFill/>
          <a:ln/>
        </p:spPr>
        <p:txBody>
          <a:bodyPr wrap="square" lIns="0" tIns="0" rIns="0" bIns="0" rtlCol="0" anchor="ctr"/>
          <a:lstStyle/>
          <a:p>
            <a:pPr algn="ctr" indent="0" marL="0">
              <a:buNone/>
            </a:pPr>
            <a:r>
              <a:rPr lang="en-US" sz="1800" b="1" spc="200" kern="0" dirty="0">
                <a:solidFill>
                  <a:srgbClr val="0B5F58"/>
                </a:solidFill>
              </a:rPr>
              <a:t>1 · PERSON</a:t>
            </a:r>
            <a:endParaRPr lang="en-US" sz="1800" dirty="0"/>
          </a:p>
        </p:txBody>
      </p:sp>
      <p:sp>
        <p:nvSpPr>
          <p:cNvPr id="5" name="Shape 3"/>
          <p:cNvSpPr/>
          <p:nvPr/>
        </p:nvSpPr>
        <p:spPr>
          <a:xfrm>
            <a:off x="1257300" y="1965960"/>
            <a:ext cx="1097280" cy="1097280"/>
          </a:xfrm>
          <a:prstGeom prst="ellipse">
            <a:avLst/>
          </a:prstGeom>
          <a:solidFill>
            <a:srgbClr val="0D9488"/>
          </a:solidFill>
          <a:ln w="12700">
            <a:solidFill>
              <a:srgbClr val="0D9488"/>
            </a:solidFill>
            <a:prstDash val="solid"/>
          </a:ln>
        </p:spPr>
      </p:sp>
      <p:pic>
        <p:nvPicPr>
          <p:cNvPr id="6" name="Image 0" descr="preencoded.png">    </p:cNvPr>
          <p:cNvPicPr>
            <a:picLocks noChangeAspect="1"/>
          </p:cNvPicPr>
          <p:nvPr/>
        </p:nvPicPr>
        <p:blipFill>
          <a:blip r:embed="rId1"/>
          <a:stretch>
            <a:fillRect/>
          </a:stretch>
        </p:blipFill>
        <p:spPr>
          <a:xfrm>
            <a:off x="1553566" y="2262226"/>
            <a:ext cx="504749" cy="504749"/>
          </a:xfrm>
          <a:prstGeom prst="rect">
            <a:avLst/>
          </a:prstGeom>
        </p:spPr>
      </p:pic>
      <p:sp>
        <p:nvSpPr>
          <p:cNvPr id="7" name="Text 4"/>
          <p:cNvSpPr txBox="1"/>
          <p:nvPr/>
        </p:nvSpPr>
        <p:spPr>
          <a:xfrm>
            <a:off x="548640"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Sets criteria and variables</a:t>
            </a:r>
            <a:endParaRPr lang="en-US" sz="2200" dirty="0"/>
          </a:p>
        </p:txBody>
      </p:sp>
      <p:sp>
        <p:nvSpPr>
          <p:cNvPr id="8" name="Text 5"/>
          <p:cNvSpPr txBox="1"/>
          <p:nvPr/>
        </p:nvSpPr>
        <p:spPr>
          <a:xfrm>
            <a:off x="3408578" y="1417320"/>
            <a:ext cx="2514600" cy="411480"/>
          </a:xfrm>
          <a:prstGeom prst="rect">
            <a:avLst/>
          </a:prstGeom>
          <a:noFill/>
          <a:ln/>
        </p:spPr>
        <p:txBody>
          <a:bodyPr wrap="square" lIns="0" tIns="0" rIns="0" bIns="0" rtlCol="0" anchor="ctr"/>
          <a:lstStyle/>
          <a:p>
            <a:pPr algn="ctr" indent="0" marL="0">
              <a:buNone/>
            </a:pPr>
            <a:r>
              <a:rPr lang="en-US" sz="1800" b="1" spc="200" kern="0" dirty="0">
                <a:solidFill>
                  <a:schemeClr val="accent1"/>
                </a:solidFill>
              </a:rPr>
              <a:t>2 · AI</a:t>
            </a:r>
            <a:endParaRPr lang="en-US" sz="1800" dirty="0"/>
          </a:p>
        </p:txBody>
      </p:sp>
      <p:sp>
        <p:nvSpPr>
          <p:cNvPr id="9" name="Shape 6"/>
          <p:cNvSpPr/>
          <p:nvPr/>
        </p:nvSpPr>
        <p:spPr>
          <a:xfrm>
            <a:off x="4117238" y="1965960"/>
            <a:ext cx="1097280" cy="1097280"/>
          </a:xfrm>
          <a:prstGeom prst="ellipse">
            <a:avLst/>
          </a:prstGeom>
          <a:solidFill>
            <a:srgbClr val="5B4BDB"/>
          </a:solidFill>
          <a:ln w="12700">
            <a:solidFill>
              <a:srgbClr val="5B4BDB"/>
            </a:solidFill>
            <a:prstDash val="solid"/>
          </a:ln>
        </p:spPr>
      </p:sp>
      <p:pic>
        <p:nvPicPr>
          <p:cNvPr id="10" name="Image 1" descr="preencoded.png">    </p:cNvPr>
          <p:cNvPicPr>
            <a:picLocks noChangeAspect="1"/>
          </p:cNvPicPr>
          <p:nvPr/>
        </p:nvPicPr>
        <p:blipFill>
          <a:blip r:embed="rId2"/>
          <a:stretch>
            <a:fillRect/>
          </a:stretch>
        </p:blipFill>
        <p:spPr>
          <a:xfrm>
            <a:off x="4413504" y="2262226"/>
            <a:ext cx="504749" cy="504749"/>
          </a:xfrm>
          <a:prstGeom prst="rect">
            <a:avLst/>
          </a:prstGeom>
        </p:spPr>
      </p:pic>
      <p:sp>
        <p:nvSpPr>
          <p:cNvPr id="11" name="Text 7"/>
          <p:cNvSpPr txBox="1"/>
          <p:nvPr/>
        </p:nvSpPr>
        <p:spPr>
          <a:xfrm>
            <a:off x="3408578"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Checks each source</a:t>
            </a:r>
            <a:endParaRPr lang="en-US" sz="2200" dirty="0"/>
          </a:p>
        </p:txBody>
      </p:sp>
      <p:sp>
        <p:nvSpPr>
          <p:cNvPr id="12" name="Text 8"/>
          <p:cNvSpPr txBox="1"/>
          <p:nvPr/>
        </p:nvSpPr>
        <p:spPr>
          <a:xfrm>
            <a:off x="6268517" y="1417320"/>
            <a:ext cx="2514600" cy="411480"/>
          </a:xfrm>
          <a:prstGeom prst="rect">
            <a:avLst/>
          </a:prstGeom>
          <a:noFill/>
          <a:ln/>
        </p:spPr>
        <p:txBody>
          <a:bodyPr wrap="square" lIns="0" tIns="0" rIns="0" bIns="0" rtlCol="0" anchor="ctr"/>
          <a:lstStyle/>
          <a:p>
            <a:pPr algn="ctr" indent="0" marL="0">
              <a:buNone/>
            </a:pPr>
            <a:r>
              <a:rPr lang="en-US" sz="1800" b="1" spc="200" kern="0" dirty="0">
                <a:solidFill>
                  <a:schemeClr val="accent1"/>
                </a:solidFill>
              </a:rPr>
              <a:t>3 · AI</a:t>
            </a:r>
            <a:endParaRPr lang="en-US" sz="1800" dirty="0"/>
          </a:p>
        </p:txBody>
      </p:sp>
      <p:sp>
        <p:nvSpPr>
          <p:cNvPr id="13" name="Shape 9"/>
          <p:cNvSpPr/>
          <p:nvPr/>
        </p:nvSpPr>
        <p:spPr>
          <a:xfrm>
            <a:off x="6977177" y="1965960"/>
            <a:ext cx="1097280" cy="1097280"/>
          </a:xfrm>
          <a:prstGeom prst="ellipse">
            <a:avLst/>
          </a:prstGeom>
          <a:solidFill>
            <a:srgbClr val="5B4BDB"/>
          </a:solidFill>
          <a:ln w="12700">
            <a:solidFill>
              <a:srgbClr val="5B4BDB"/>
            </a:solidFill>
            <a:prstDash val="solid"/>
          </a:ln>
        </p:spPr>
      </p:sp>
      <p:pic>
        <p:nvPicPr>
          <p:cNvPr id="14" name="Image 2" descr="preencoded.png">    </p:cNvPr>
          <p:cNvPicPr>
            <a:picLocks noChangeAspect="1"/>
          </p:cNvPicPr>
          <p:nvPr/>
        </p:nvPicPr>
        <p:blipFill>
          <a:blip r:embed="rId3"/>
          <a:stretch>
            <a:fillRect/>
          </a:stretch>
        </p:blipFill>
        <p:spPr>
          <a:xfrm>
            <a:off x="7273442" y="2262226"/>
            <a:ext cx="504749" cy="504749"/>
          </a:xfrm>
          <a:prstGeom prst="rect">
            <a:avLst/>
          </a:prstGeom>
        </p:spPr>
      </p:pic>
      <p:sp>
        <p:nvSpPr>
          <p:cNvPr id="15" name="Text 10"/>
          <p:cNvSpPr txBox="1"/>
          <p:nvPr/>
        </p:nvSpPr>
        <p:spPr>
          <a:xfrm>
            <a:off x="6268517"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Extracts passage and page</a:t>
            </a:r>
            <a:endParaRPr lang="en-US" sz="2200" dirty="0"/>
          </a:p>
        </p:txBody>
      </p:sp>
      <p:sp>
        <p:nvSpPr>
          <p:cNvPr id="16" name="Text 11"/>
          <p:cNvSpPr txBox="1"/>
          <p:nvPr/>
        </p:nvSpPr>
        <p:spPr>
          <a:xfrm>
            <a:off x="9128455" y="1417320"/>
            <a:ext cx="2514600" cy="411480"/>
          </a:xfrm>
          <a:prstGeom prst="rect">
            <a:avLst/>
          </a:prstGeom>
          <a:noFill/>
          <a:ln/>
        </p:spPr>
        <p:txBody>
          <a:bodyPr wrap="square" lIns="0" tIns="0" rIns="0" bIns="0" rtlCol="0" anchor="ctr"/>
          <a:lstStyle/>
          <a:p>
            <a:pPr algn="ctr" indent="0" marL="0">
              <a:buNone/>
            </a:pPr>
            <a:r>
              <a:rPr lang="en-US" sz="1800" b="1" spc="200" kern="0" dirty="0">
                <a:solidFill>
                  <a:srgbClr val="0B5F58"/>
                </a:solidFill>
              </a:rPr>
              <a:t>4 · PERSON</a:t>
            </a:r>
            <a:endParaRPr lang="en-US" sz="1800" dirty="0"/>
          </a:p>
        </p:txBody>
      </p:sp>
      <p:sp>
        <p:nvSpPr>
          <p:cNvPr id="17" name="Shape 12"/>
          <p:cNvSpPr/>
          <p:nvPr/>
        </p:nvSpPr>
        <p:spPr>
          <a:xfrm>
            <a:off x="9837115" y="1965960"/>
            <a:ext cx="1097280" cy="1097280"/>
          </a:xfrm>
          <a:prstGeom prst="ellipse">
            <a:avLst/>
          </a:prstGeom>
          <a:solidFill>
            <a:srgbClr val="0D9488"/>
          </a:solidFill>
          <a:ln w="12700">
            <a:solidFill>
              <a:srgbClr val="0D9488"/>
            </a:solidFill>
            <a:prstDash val="solid"/>
          </a:ln>
        </p:spPr>
      </p:sp>
      <p:pic>
        <p:nvPicPr>
          <p:cNvPr id="18" name="Image 3" descr="preencoded.png">    </p:cNvPr>
          <p:cNvPicPr>
            <a:picLocks noChangeAspect="1"/>
          </p:cNvPicPr>
          <p:nvPr/>
        </p:nvPicPr>
        <p:blipFill>
          <a:blip r:embed="rId4"/>
          <a:stretch>
            <a:fillRect/>
          </a:stretch>
        </p:blipFill>
        <p:spPr>
          <a:xfrm>
            <a:off x="10133381" y="2262226"/>
            <a:ext cx="504749" cy="504749"/>
          </a:xfrm>
          <a:prstGeom prst="rect">
            <a:avLst/>
          </a:prstGeom>
        </p:spPr>
      </p:pic>
      <p:sp>
        <p:nvSpPr>
          <p:cNvPr id="19" name="Text 13"/>
          <p:cNvSpPr txBox="1"/>
          <p:nvPr/>
        </p:nvSpPr>
        <p:spPr>
          <a:xfrm>
            <a:off x="9128455" y="3291840"/>
            <a:ext cx="2514600" cy="1188720"/>
          </a:xfrm>
          <a:prstGeom prst="rect">
            <a:avLst/>
          </a:prstGeom>
          <a:noFill/>
          <a:ln/>
        </p:spPr>
        <p:txBody>
          <a:bodyPr wrap="square" lIns="0" tIns="0" rIns="0" bIns="0" rtlCol="0" anchor="t"/>
          <a:lstStyle/>
          <a:p>
            <a:pPr algn="ctr" indent="0" marL="0">
              <a:buNone/>
            </a:pPr>
            <a:r>
              <a:rPr lang="en-US" sz="2200" dirty="0">
                <a:solidFill>
                  <a:schemeClr val="tx1"/>
                </a:solidFill>
              </a:rPr>
              <a:t>Approves or rejects</a:t>
            </a:r>
            <a:endParaRPr lang="en-US" sz="2200" dirty="0"/>
          </a:p>
        </p:txBody>
      </p:sp>
      <p:sp>
        <p:nvSpPr>
          <p:cNvPr id="20" name="Shape 14"/>
          <p:cNvSpPr/>
          <p:nvPr/>
        </p:nvSpPr>
        <p:spPr>
          <a:xfrm>
            <a:off x="3355848" y="4983480"/>
            <a:ext cx="5486400" cy="777240"/>
          </a:xfrm>
          <a:prstGeom prst="roundRect">
            <a:avLst>
              <a:gd name="adj" fmla="val 14118"/>
            </a:avLst>
          </a:prstGeom>
          <a:solidFill>
            <a:schemeClr val="accent5"/>
          </a:solidFill>
          <a:ln w="12700">
            <a:solidFill>
              <a:schemeClr val="accent5"/>
            </a:solidFill>
            <a:prstDash val="solid"/>
          </a:ln>
        </p:spPr>
      </p:sp>
      <p:sp>
        <p:nvSpPr>
          <p:cNvPr id="21" name="Text 15"/>
          <p:cNvSpPr txBox="1"/>
          <p:nvPr/>
        </p:nvSpPr>
        <p:spPr>
          <a:xfrm>
            <a:off x="3355848" y="4983480"/>
            <a:ext cx="5486400" cy="777240"/>
          </a:xfrm>
          <a:prstGeom prst="rect">
            <a:avLst/>
          </a:prstGeom>
          <a:noFill/>
          <a:ln/>
        </p:spPr>
        <p:txBody>
          <a:bodyPr wrap="square" lIns="0" tIns="0" rIns="0" bIns="0" rtlCol="0" anchor="ctr"/>
          <a:lstStyle/>
          <a:p>
            <a:pPr algn="ctr" indent="0" marL="0">
              <a:buNone/>
            </a:pPr>
            <a:r>
              <a:rPr lang="en-US" sz="2400" b="1" dirty="0">
                <a:solidFill>
                  <a:srgbClr val="0B5F58"/>
                </a:solidFill>
              </a:rPr>
              <a:t>A person always decides</a:t>
            </a:r>
            <a:endParaRPr lang="en-US" sz="2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Evidence</a:t>
            </a:r>
            <a:endParaRPr lang="en-US" sz="3400" dirty="0"/>
          </a:p>
        </p:txBody>
      </p:sp>
      <p:sp>
        <p:nvSpPr>
          <p:cNvPr id="3" name="Text 1"/>
          <p:cNvSpPr txBox="1"/>
          <p:nvPr/>
        </p:nvSpPr>
        <p:spPr>
          <a:xfrm>
            <a:off x="548640" y="1325880"/>
            <a:ext cx="5486400" cy="365760"/>
          </a:xfrm>
          <a:prstGeom prst="rect">
            <a:avLst/>
          </a:prstGeom>
          <a:noFill/>
          <a:ln/>
        </p:spPr>
        <p:txBody>
          <a:bodyPr wrap="square" lIns="0" tIns="0" rIns="0" bIns="0" rtlCol="0" anchor="ctr"/>
          <a:lstStyle/>
          <a:p>
            <a:pPr indent="0" marL="0">
              <a:buNone/>
            </a:pPr>
            <a:r>
              <a:rPr lang="en-US" sz="1800" b="1" spc="200" kern="0" dirty="0">
                <a:solidFill>
                  <a:srgbClr val="0B5F58"/>
                </a:solidFill>
              </a:rPr>
              <a:t>VERIFIED</a:t>
            </a:r>
            <a:endParaRPr lang="en-US" sz="1800" dirty="0"/>
          </a:p>
        </p:txBody>
      </p:sp>
      <p:sp>
        <p:nvSpPr>
          <p:cNvPr id="4" name="Shape 2"/>
          <p:cNvSpPr/>
          <p:nvPr/>
        </p:nvSpPr>
        <p:spPr>
          <a:xfrm>
            <a:off x="548640" y="1783080"/>
            <a:ext cx="3454298" cy="2743200"/>
          </a:xfrm>
          <a:prstGeom prst="roundRect">
            <a:avLst>
              <a:gd name="adj" fmla="val 4000"/>
            </a:avLst>
          </a:prstGeom>
          <a:solidFill>
            <a:schemeClr val="bg2"/>
          </a:solidFill>
          <a:ln w="12700">
            <a:solidFill>
              <a:schemeClr val="bg2"/>
            </a:solidFill>
            <a:prstDash val="solid"/>
          </a:ln>
        </p:spPr>
      </p:sp>
      <p:pic>
        <p:nvPicPr>
          <p:cNvPr id="5" name="Image 0" descr="preencoded.png">    </p:cNvPr>
          <p:cNvPicPr>
            <a:picLocks noChangeAspect="1"/>
          </p:cNvPicPr>
          <p:nvPr/>
        </p:nvPicPr>
        <p:blipFill>
          <a:blip r:embed="rId1"/>
          <a:stretch>
            <a:fillRect/>
          </a:stretch>
        </p:blipFill>
        <p:spPr>
          <a:xfrm>
            <a:off x="868680" y="2011680"/>
            <a:ext cx="457200" cy="457200"/>
          </a:xfrm>
          <a:prstGeom prst="rect">
            <a:avLst/>
          </a:prstGeom>
        </p:spPr>
      </p:pic>
      <p:sp>
        <p:nvSpPr>
          <p:cNvPr id="6" name="Text 3"/>
          <p:cNvSpPr txBox="1"/>
          <p:nvPr/>
        </p:nvSpPr>
        <p:spPr>
          <a:xfrm>
            <a:off x="868680" y="2514600"/>
            <a:ext cx="2814218" cy="914400"/>
          </a:xfrm>
          <a:prstGeom prst="rect">
            <a:avLst/>
          </a:prstGeom>
          <a:noFill/>
          <a:ln/>
        </p:spPr>
        <p:txBody>
          <a:bodyPr wrap="square" lIns="0" tIns="0" rIns="0" bIns="0" rtlCol="0" anchor="ctr"/>
          <a:lstStyle/>
          <a:p>
            <a:pPr indent="0" marL="0">
              <a:buNone/>
            </a:pPr>
            <a:r>
              <a:rPr lang="en-US" sz="5800" b="1" dirty="0">
                <a:solidFill>
                  <a:schemeClr val="accent2"/>
                </a:solidFill>
                <a:latin typeface="Georgia" pitchFamily="34" charset="0"/>
                <a:ea typeface="Georgia" pitchFamily="34" charset="-122"/>
                <a:cs typeface="Georgia" pitchFamily="34" charset="-120"/>
              </a:rPr>
              <a:t>6/6</a:t>
            </a:r>
            <a:endParaRPr lang="en-US" sz="5800" dirty="0"/>
          </a:p>
        </p:txBody>
      </p:sp>
      <p:sp>
        <p:nvSpPr>
          <p:cNvPr id="7" name="Text 4"/>
          <p:cNvSpPr txBox="1"/>
          <p:nvPr/>
        </p:nvSpPr>
        <p:spPr>
          <a:xfrm>
            <a:off x="868680" y="3520440"/>
            <a:ext cx="2814218" cy="868680"/>
          </a:xfrm>
          <a:prstGeom prst="rect">
            <a:avLst/>
          </a:prstGeom>
          <a:noFill/>
          <a:ln/>
        </p:spPr>
        <p:txBody>
          <a:bodyPr wrap="square" lIns="0" tIns="0" rIns="0" bIns="0" rtlCol="0" anchor="t"/>
          <a:lstStyle/>
          <a:p>
            <a:pPr indent="0" marL="0">
              <a:buNone/>
            </a:pPr>
            <a:r>
              <a:rPr lang="en-US" sz="2200" dirty="0">
                <a:solidFill>
                  <a:schemeClr val="tx1"/>
                </a:solidFill>
              </a:rPr>
              <a:t>guide tests passed</a:t>
            </a:r>
            <a:endParaRPr lang="en-US" sz="2200" dirty="0"/>
          </a:p>
        </p:txBody>
      </p:sp>
      <p:sp>
        <p:nvSpPr>
          <p:cNvPr id="8" name="Shape 5"/>
          <p:cNvSpPr/>
          <p:nvPr/>
        </p:nvSpPr>
        <p:spPr>
          <a:xfrm>
            <a:off x="4368698" y="1783080"/>
            <a:ext cx="3454298" cy="2743200"/>
          </a:xfrm>
          <a:prstGeom prst="roundRect">
            <a:avLst>
              <a:gd name="adj" fmla="val 4000"/>
            </a:avLst>
          </a:prstGeom>
          <a:solidFill>
            <a:schemeClr val="bg2"/>
          </a:solidFill>
          <a:ln w="12700">
            <a:solidFill>
              <a:schemeClr val="bg2"/>
            </a:solidFill>
            <a:prstDash val="solid"/>
          </a:ln>
        </p:spPr>
      </p:sp>
      <p:pic>
        <p:nvPicPr>
          <p:cNvPr id="9" name="Image 1" descr="preencoded.png">    </p:cNvPr>
          <p:cNvPicPr>
            <a:picLocks noChangeAspect="1"/>
          </p:cNvPicPr>
          <p:nvPr/>
        </p:nvPicPr>
        <p:blipFill>
          <a:blip r:embed="rId2"/>
          <a:stretch>
            <a:fillRect/>
          </a:stretch>
        </p:blipFill>
        <p:spPr>
          <a:xfrm>
            <a:off x="4688738" y="2011680"/>
            <a:ext cx="457200" cy="457200"/>
          </a:xfrm>
          <a:prstGeom prst="rect">
            <a:avLst/>
          </a:prstGeom>
        </p:spPr>
      </p:pic>
      <p:sp>
        <p:nvSpPr>
          <p:cNvPr id="10" name="Text 6"/>
          <p:cNvSpPr txBox="1"/>
          <p:nvPr/>
        </p:nvSpPr>
        <p:spPr>
          <a:xfrm>
            <a:off x="4688738" y="2514600"/>
            <a:ext cx="2814218" cy="914400"/>
          </a:xfrm>
          <a:prstGeom prst="rect">
            <a:avLst/>
          </a:prstGeom>
          <a:noFill/>
          <a:ln/>
        </p:spPr>
        <p:txBody>
          <a:bodyPr wrap="square" lIns="0" tIns="0" rIns="0" bIns="0" rtlCol="0" anchor="ctr"/>
          <a:lstStyle/>
          <a:p>
            <a:pPr indent="0" marL="0">
              <a:buNone/>
            </a:pPr>
            <a:r>
              <a:rPr lang="en-US" sz="5800" b="1" dirty="0">
                <a:solidFill>
                  <a:schemeClr val="accent2"/>
                </a:solidFill>
                <a:latin typeface="Georgia" pitchFamily="34" charset="0"/>
                <a:ea typeface="Georgia" pitchFamily="34" charset="-122"/>
                <a:cs typeface="Georgia" pitchFamily="34" charset="-120"/>
              </a:rPr>
              <a:t>81</a:t>
            </a:r>
            <a:endParaRPr lang="en-US" sz="5800" dirty="0"/>
          </a:p>
        </p:txBody>
      </p:sp>
      <p:sp>
        <p:nvSpPr>
          <p:cNvPr id="11" name="Text 7"/>
          <p:cNvSpPr txBox="1"/>
          <p:nvPr/>
        </p:nvSpPr>
        <p:spPr>
          <a:xfrm>
            <a:off x="4688738" y="3520440"/>
            <a:ext cx="2814218" cy="868680"/>
          </a:xfrm>
          <a:prstGeom prst="rect">
            <a:avLst/>
          </a:prstGeom>
          <a:noFill/>
          <a:ln/>
        </p:spPr>
        <p:txBody>
          <a:bodyPr wrap="square" lIns="0" tIns="0" rIns="0" bIns="0" rtlCol="0" anchor="t"/>
          <a:lstStyle/>
          <a:p>
            <a:pPr indent="0" marL="0">
              <a:buNone/>
            </a:pPr>
            <a:r>
              <a:rPr lang="en-US" sz="2200" dirty="0">
                <a:solidFill>
                  <a:schemeClr val="tx1"/>
                </a:solidFill>
              </a:rPr>
              <a:t>passages located by code</a:t>
            </a:r>
            <a:endParaRPr lang="en-US" sz="2200" dirty="0"/>
          </a:p>
        </p:txBody>
      </p:sp>
      <p:sp>
        <p:nvSpPr>
          <p:cNvPr id="12" name="Shape 8"/>
          <p:cNvSpPr/>
          <p:nvPr/>
        </p:nvSpPr>
        <p:spPr>
          <a:xfrm>
            <a:off x="8188757" y="1783080"/>
            <a:ext cx="3454298" cy="2743200"/>
          </a:xfrm>
          <a:prstGeom prst="roundRect">
            <a:avLst>
              <a:gd name="adj" fmla="val 4000"/>
            </a:avLst>
          </a:prstGeom>
          <a:solidFill>
            <a:schemeClr val="bg2"/>
          </a:solidFill>
          <a:ln w="12700">
            <a:solidFill>
              <a:schemeClr val="bg2"/>
            </a:solidFill>
            <a:prstDash val="solid"/>
          </a:ln>
        </p:spPr>
      </p:sp>
      <p:pic>
        <p:nvPicPr>
          <p:cNvPr id="13" name="Image 2" descr="preencoded.png">    </p:cNvPr>
          <p:cNvPicPr>
            <a:picLocks noChangeAspect="1"/>
          </p:cNvPicPr>
          <p:nvPr/>
        </p:nvPicPr>
        <p:blipFill>
          <a:blip r:embed="rId3"/>
          <a:stretch>
            <a:fillRect/>
          </a:stretch>
        </p:blipFill>
        <p:spPr>
          <a:xfrm>
            <a:off x="8508797" y="2011680"/>
            <a:ext cx="457200" cy="457200"/>
          </a:xfrm>
          <a:prstGeom prst="rect">
            <a:avLst/>
          </a:prstGeom>
        </p:spPr>
      </p:pic>
      <p:sp>
        <p:nvSpPr>
          <p:cNvPr id="14" name="Text 9"/>
          <p:cNvSpPr txBox="1"/>
          <p:nvPr/>
        </p:nvSpPr>
        <p:spPr>
          <a:xfrm>
            <a:off x="8508797" y="2514600"/>
            <a:ext cx="2814218" cy="914400"/>
          </a:xfrm>
          <a:prstGeom prst="rect">
            <a:avLst/>
          </a:prstGeom>
          <a:noFill/>
          <a:ln/>
        </p:spPr>
        <p:txBody>
          <a:bodyPr wrap="square" lIns="0" tIns="0" rIns="0" bIns="0" rtlCol="0" anchor="ctr"/>
          <a:lstStyle/>
          <a:p>
            <a:pPr indent="0" marL="0">
              <a:buNone/>
            </a:pPr>
            <a:r>
              <a:rPr lang="en-US" sz="5800" b="1" dirty="0">
                <a:solidFill>
                  <a:schemeClr val="accent2"/>
                </a:solidFill>
                <a:latin typeface="Georgia" pitchFamily="34" charset="0"/>
                <a:ea typeface="Georgia" pitchFamily="34" charset="-122"/>
                <a:cs typeface="Georgia" pitchFamily="34" charset="-120"/>
              </a:rPr>
              <a:t>16/16</a:t>
            </a:r>
            <a:endParaRPr lang="en-US" sz="5800" dirty="0"/>
          </a:p>
        </p:txBody>
      </p:sp>
      <p:sp>
        <p:nvSpPr>
          <p:cNvPr id="15" name="Text 10"/>
          <p:cNvSpPr txBox="1"/>
          <p:nvPr/>
        </p:nvSpPr>
        <p:spPr>
          <a:xfrm>
            <a:off x="8508797" y="3520440"/>
            <a:ext cx="2814218" cy="868680"/>
          </a:xfrm>
          <a:prstGeom prst="rect">
            <a:avLst/>
          </a:prstGeom>
          <a:noFill/>
          <a:ln/>
        </p:spPr>
        <p:txBody>
          <a:bodyPr wrap="square" lIns="0" tIns="0" rIns="0" bIns="0" rtlCol="0" anchor="t"/>
          <a:lstStyle/>
          <a:p>
            <a:pPr indent="0" marL="0">
              <a:buNone/>
            </a:pPr>
            <a:r>
              <a:rPr lang="en-US" sz="2200" dirty="0">
                <a:solidFill>
                  <a:schemeClr val="tx1"/>
                </a:solidFill>
              </a:rPr>
              <a:t>rows approved by the reviewer</a:t>
            </a:r>
            <a:endParaRPr lang="en-US" sz="2200" dirty="0"/>
          </a:p>
        </p:txBody>
      </p:sp>
      <p:sp>
        <p:nvSpPr>
          <p:cNvPr id="16" name="Shape 11"/>
          <p:cNvSpPr/>
          <p:nvPr/>
        </p:nvSpPr>
        <p:spPr>
          <a:xfrm>
            <a:off x="548640" y="4892040"/>
            <a:ext cx="11094415" cy="868680"/>
          </a:xfrm>
          <a:prstGeom prst="roundRect">
            <a:avLst>
              <a:gd name="adj" fmla="val 12632"/>
            </a:avLst>
          </a:prstGeom>
          <a:solidFill>
            <a:schemeClr val="bg1"/>
          </a:solidFill>
          <a:ln w="19050">
            <a:solidFill>
              <a:schemeClr val="accent1"/>
            </a:solidFill>
            <a:prstDash val="dash"/>
          </a:ln>
        </p:spPr>
      </p:sp>
      <p:sp>
        <p:nvSpPr>
          <p:cNvPr id="17" name="Text 12"/>
          <p:cNvSpPr txBox="1"/>
          <p:nvPr/>
        </p:nvSpPr>
        <p:spPr>
          <a:xfrm>
            <a:off x="868680" y="4892040"/>
            <a:ext cx="10454335" cy="868680"/>
          </a:xfrm>
          <a:prstGeom prst="rect">
            <a:avLst/>
          </a:prstGeom>
          <a:noFill/>
          <a:ln/>
        </p:spPr>
        <p:txBody>
          <a:bodyPr wrap="square" lIns="0" tIns="0" rIns="0" bIns="0" rtlCol="0" anchor="ctr"/>
          <a:lstStyle/>
          <a:p>
            <a:pPr indent="0" marL="0">
              <a:buNone/>
            </a:pPr>
            <a:r>
              <a:rPr lang="en-US" sz="2200" b="1" dirty="0">
                <a:solidFill>
                  <a:schemeClr val="accent1"/>
                </a:solidFill>
              </a:rPr>
              <a:t>Pending: </a:t>
            </a:r>
            <a:pPr indent="0" marL="0">
              <a:buNone/>
            </a:pPr>
            <a:r>
              <a:rPr lang="en-US" sz="2200" dirty="0">
                <a:solidFill>
                  <a:schemeClr val="tx1"/>
                </a:solidFill>
              </a:rPr>
              <a:t>AI–reviewer agreement in a blind test</a:t>
            </a:r>
            <a:endParaRPr lang="en-US" sz="22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p:nvPr>
            <p:ph idx="102" type="title" hasCustomPrompt="1"/>
          </p:nvPr>
        </p:nvSpPr>
        <p:spPr>
          <a:xfrm>
            <a:off x="548640" y="365760"/>
            <a:ext cx="11094415" cy="777240"/>
          </a:xfrm>
          <a:prstGeom prst="rect">
            <a:avLst/>
          </a:prstGeom>
          <a:noFill/>
          <a:ln/>
        </p:spPr>
        <p:txBody>
          <a:bodyPr wrap="square" lIns="0" tIns="0" rIns="0" bIns="0" rtlCol="0" anchor="ctr"/>
          <a:lstStyle/>
          <a:p>
            <a:pPr indent="0" marL="0">
              <a:buNone/>
            </a:pPr>
            <a:r>
              <a:rPr lang="en-US" sz="3400" b="1" dirty="0">
                <a:solidFill>
                  <a:schemeClr val="tx1"/>
                </a:solidFill>
                <a:latin typeface="Georgia" pitchFamily="34" charset="0"/>
                <a:ea typeface="Georgia" pitchFamily="34" charset="-122"/>
                <a:cs typeface="Georgia" pitchFamily="34" charset="-120"/>
              </a:rPr>
              <a:t>Limits and responsible use</a:t>
            </a:r>
            <a:endParaRPr lang="en-US" sz="3400" dirty="0"/>
          </a:p>
        </p:txBody>
      </p:sp>
      <p:sp>
        <p:nvSpPr>
          <p:cNvPr id="3" name="Shape 1"/>
          <p:cNvSpPr/>
          <p:nvPr/>
        </p:nvSpPr>
        <p:spPr>
          <a:xfrm>
            <a:off x="548640" y="1600200"/>
            <a:ext cx="3454298" cy="3566160"/>
          </a:xfrm>
          <a:prstGeom prst="roundRect">
            <a:avLst>
              <a:gd name="adj" fmla="val 3177"/>
            </a:avLst>
          </a:prstGeom>
          <a:solidFill>
            <a:schemeClr val="accent5"/>
          </a:solidFill>
          <a:ln w="12700">
            <a:solidFill>
              <a:schemeClr val="accent5"/>
            </a:solidFill>
            <a:prstDash val="solid"/>
          </a:ln>
        </p:spPr>
      </p:sp>
      <p:sp>
        <p:nvSpPr>
          <p:cNvPr id="4" name="Shape 2"/>
          <p:cNvSpPr/>
          <p:nvPr/>
        </p:nvSpPr>
        <p:spPr>
          <a:xfrm>
            <a:off x="914400" y="1920240"/>
            <a:ext cx="868680" cy="868680"/>
          </a:xfrm>
          <a:prstGeom prst="ellipse">
            <a:avLst/>
          </a:prstGeom>
          <a:solidFill>
            <a:srgbClr val="0D9488"/>
          </a:solidFill>
          <a:ln w="12700">
            <a:solidFill>
              <a:srgbClr val="0D9488"/>
            </a:solidFill>
            <a:prstDash val="solid"/>
          </a:ln>
        </p:spPr>
      </p:sp>
      <p:pic>
        <p:nvPicPr>
          <p:cNvPr id="5" name="Image 0" descr="preencoded.png">    </p:cNvPr>
          <p:cNvPicPr>
            <a:picLocks noChangeAspect="1"/>
          </p:cNvPicPr>
          <p:nvPr/>
        </p:nvPicPr>
        <p:blipFill>
          <a:blip r:embed="rId1"/>
          <a:stretch>
            <a:fillRect/>
          </a:stretch>
        </p:blipFill>
        <p:spPr>
          <a:xfrm>
            <a:off x="1148944" y="2154784"/>
            <a:ext cx="399593" cy="399593"/>
          </a:xfrm>
          <a:prstGeom prst="rect">
            <a:avLst/>
          </a:prstGeom>
        </p:spPr>
      </p:pic>
      <p:sp>
        <p:nvSpPr>
          <p:cNvPr id="6" name="Text 3"/>
          <p:cNvSpPr txBox="1"/>
          <p:nvPr/>
        </p:nvSpPr>
        <p:spPr>
          <a:xfrm>
            <a:off x="914400" y="3017520"/>
            <a:ext cx="2722778" cy="914400"/>
          </a:xfrm>
          <a:prstGeom prst="rect">
            <a:avLst/>
          </a:prstGeom>
          <a:noFill/>
          <a:ln/>
        </p:spPr>
        <p:txBody>
          <a:bodyPr wrap="square" lIns="0" tIns="0" rIns="0" bIns="0" rtlCol="0" anchor="t"/>
          <a:lstStyle/>
          <a:p>
            <a:pPr indent="0" marL="0">
              <a:buNone/>
            </a:pPr>
            <a:r>
              <a:rPr lang="en-US" sz="2600" b="1" dirty="0">
                <a:solidFill>
                  <a:schemeClr val="tx1"/>
                </a:solidFill>
              </a:rPr>
              <a:t>Does not decide inclusion</a:t>
            </a:r>
            <a:endParaRPr lang="en-US" sz="2600" dirty="0"/>
          </a:p>
        </p:txBody>
      </p:sp>
      <p:sp>
        <p:nvSpPr>
          <p:cNvPr id="7" name="Text 4"/>
          <p:cNvSpPr txBox="1"/>
          <p:nvPr/>
        </p:nvSpPr>
        <p:spPr>
          <a:xfrm>
            <a:off x="914400" y="3977640"/>
            <a:ext cx="2722778" cy="914400"/>
          </a:xfrm>
          <a:prstGeom prst="rect">
            <a:avLst/>
          </a:prstGeom>
          <a:noFill/>
          <a:ln/>
        </p:spPr>
        <p:txBody>
          <a:bodyPr wrap="square" lIns="0" tIns="0" rIns="0" bIns="0" rtlCol="0" anchor="t"/>
          <a:lstStyle/>
          <a:p>
            <a:pPr indent="0" marL="0">
              <a:buNone/>
            </a:pPr>
            <a:r>
              <a:rPr lang="en-US" sz="2200" dirty="0">
                <a:solidFill>
                  <a:schemeClr val="tx2"/>
                </a:solidFill>
              </a:rPr>
              <a:t>A person decides</a:t>
            </a:r>
            <a:endParaRPr lang="en-US" sz="2200" dirty="0"/>
          </a:p>
        </p:txBody>
      </p:sp>
      <p:sp>
        <p:nvSpPr>
          <p:cNvPr id="8" name="Shape 5"/>
          <p:cNvSpPr/>
          <p:nvPr/>
        </p:nvSpPr>
        <p:spPr>
          <a:xfrm>
            <a:off x="4368698" y="1600200"/>
            <a:ext cx="3454298" cy="3566160"/>
          </a:xfrm>
          <a:prstGeom prst="roundRect">
            <a:avLst>
              <a:gd name="adj" fmla="val 3177"/>
            </a:avLst>
          </a:prstGeom>
          <a:solidFill>
            <a:schemeClr val="accent5"/>
          </a:solidFill>
          <a:ln w="12700">
            <a:solidFill>
              <a:schemeClr val="accent5"/>
            </a:solidFill>
            <a:prstDash val="solid"/>
          </a:ln>
        </p:spPr>
      </p:sp>
      <p:sp>
        <p:nvSpPr>
          <p:cNvPr id="9" name="Shape 6"/>
          <p:cNvSpPr/>
          <p:nvPr/>
        </p:nvSpPr>
        <p:spPr>
          <a:xfrm>
            <a:off x="4734458" y="1920240"/>
            <a:ext cx="868680" cy="868680"/>
          </a:xfrm>
          <a:prstGeom prst="ellipse">
            <a:avLst/>
          </a:prstGeom>
          <a:solidFill>
            <a:srgbClr val="0D9488"/>
          </a:solidFill>
          <a:ln w="12700">
            <a:solidFill>
              <a:srgbClr val="0D9488"/>
            </a:solidFill>
            <a:prstDash val="solid"/>
          </a:ln>
        </p:spPr>
      </p:sp>
      <p:pic>
        <p:nvPicPr>
          <p:cNvPr id="10" name="Image 1" descr="preencoded.png">    </p:cNvPr>
          <p:cNvPicPr>
            <a:picLocks noChangeAspect="1"/>
          </p:cNvPicPr>
          <p:nvPr/>
        </p:nvPicPr>
        <p:blipFill>
          <a:blip r:embed="rId2"/>
          <a:stretch>
            <a:fillRect/>
          </a:stretch>
        </p:blipFill>
        <p:spPr>
          <a:xfrm>
            <a:off x="4969002" y="2154784"/>
            <a:ext cx="399593" cy="399593"/>
          </a:xfrm>
          <a:prstGeom prst="rect">
            <a:avLst/>
          </a:prstGeom>
        </p:spPr>
      </p:pic>
      <p:sp>
        <p:nvSpPr>
          <p:cNvPr id="11" name="Text 7"/>
          <p:cNvSpPr txBox="1"/>
          <p:nvPr/>
        </p:nvSpPr>
        <p:spPr>
          <a:xfrm>
            <a:off x="4734458" y="3017520"/>
            <a:ext cx="2722778" cy="914400"/>
          </a:xfrm>
          <a:prstGeom prst="rect">
            <a:avLst/>
          </a:prstGeom>
          <a:noFill/>
          <a:ln/>
        </p:spPr>
        <p:txBody>
          <a:bodyPr wrap="square" lIns="0" tIns="0" rIns="0" bIns="0" rtlCol="0" anchor="t"/>
          <a:lstStyle/>
          <a:p>
            <a:pPr indent="0" marL="0">
              <a:buNone/>
            </a:pPr>
            <a:r>
              <a:rPr lang="en-US" sz="2600" b="1" dirty="0">
                <a:solidFill>
                  <a:schemeClr val="tx1"/>
                </a:solidFill>
              </a:rPr>
              <a:t>No patient data</a:t>
            </a:r>
            <a:endParaRPr lang="en-US" sz="2600" dirty="0"/>
          </a:p>
        </p:txBody>
      </p:sp>
      <p:sp>
        <p:nvSpPr>
          <p:cNvPr id="12" name="Text 8"/>
          <p:cNvSpPr txBox="1"/>
          <p:nvPr/>
        </p:nvSpPr>
        <p:spPr>
          <a:xfrm>
            <a:off x="4734458" y="3977640"/>
            <a:ext cx="2722778" cy="914400"/>
          </a:xfrm>
          <a:prstGeom prst="rect">
            <a:avLst/>
          </a:prstGeom>
          <a:noFill/>
          <a:ln/>
        </p:spPr>
        <p:txBody>
          <a:bodyPr wrap="square" lIns="0" tIns="0" rIns="0" bIns="0" rtlCol="0" anchor="t"/>
          <a:lstStyle/>
          <a:p>
            <a:pPr indent="0" marL="0">
              <a:buNone/>
            </a:pPr>
            <a:r>
              <a:rPr lang="en-US" sz="2200" dirty="0">
                <a:solidFill>
                  <a:schemeClr val="tx2"/>
                </a:solidFill>
              </a:rPr>
              <a:t>Published articles only</a:t>
            </a:r>
            <a:endParaRPr lang="en-US" sz="2200" dirty="0"/>
          </a:p>
        </p:txBody>
      </p:sp>
      <p:sp>
        <p:nvSpPr>
          <p:cNvPr id="13" name="Shape 9"/>
          <p:cNvSpPr/>
          <p:nvPr/>
        </p:nvSpPr>
        <p:spPr>
          <a:xfrm>
            <a:off x="8188757" y="1600200"/>
            <a:ext cx="3454298" cy="3566160"/>
          </a:xfrm>
          <a:prstGeom prst="roundRect">
            <a:avLst>
              <a:gd name="adj" fmla="val 3177"/>
            </a:avLst>
          </a:prstGeom>
          <a:solidFill>
            <a:schemeClr val="accent4"/>
          </a:solidFill>
          <a:ln w="12700">
            <a:solidFill>
              <a:schemeClr val="accent4"/>
            </a:solidFill>
            <a:prstDash val="solid"/>
          </a:ln>
        </p:spPr>
      </p:sp>
      <p:sp>
        <p:nvSpPr>
          <p:cNvPr id="14" name="Shape 10"/>
          <p:cNvSpPr/>
          <p:nvPr/>
        </p:nvSpPr>
        <p:spPr>
          <a:xfrm>
            <a:off x="8554517" y="1920240"/>
            <a:ext cx="868680" cy="868680"/>
          </a:xfrm>
          <a:prstGeom prst="ellipse">
            <a:avLst/>
          </a:prstGeom>
          <a:solidFill>
            <a:srgbClr val="5B4BDB"/>
          </a:solidFill>
          <a:ln w="12700">
            <a:solidFill>
              <a:srgbClr val="5B4BDB"/>
            </a:solidFill>
            <a:prstDash val="solid"/>
          </a:ln>
        </p:spPr>
      </p:sp>
      <p:pic>
        <p:nvPicPr>
          <p:cNvPr id="15" name="Image 2" descr="preencoded.png">    </p:cNvPr>
          <p:cNvPicPr>
            <a:picLocks noChangeAspect="1"/>
          </p:cNvPicPr>
          <p:nvPr/>
        </p:nvPicPr>
        <p:blipFill>
          <a:blip r:embed="rId3"/>
          <a:stretch>
            <a:fillRect/>
          </a:stretch>
        </p:blipFill>
        <p:spPr>
          <a:xfrm>
            <a:off x="8789060" y="2154784"/>
            <a:ext cx="399593" cy="399593"/>
          </a:xfrm>
          <a:prstGeom prst="rect">
            <a:avLst/>
          </a:prstGeom>
        </p:spPr>
      </p:pic>
      <p:sp>
        <p:nvSpPr>
          <p:cNvPr id="16" name="Text 11"/>
          <p:cNvSpPr txBox="1"/>
          <p:nvPr/>
        </p:nvSpPr>
        <p:spPr>
          <a:xfrm>
            <a:off x="8554517" y="3017520"/>
            <a:ext cx="2722778" cy="914400"/>
          </a:xfrm>
          <a:prstGeom prst="rect">
            <a:avLst/>
          </a:prstGeom>
          <a:noFill/>
          <a:ln/>
        </p:spPr>
        <p:txBody>
          <a:bodyPr wrap="square" lIns="0" tIns="0" rIns="0" bIns="0" rtlCol="0" anchor="t"/>
          <a:lstStyle/>
          <a:p>
            <a:pPr indent="0" marL="0">
              <a:buNone/>
            </a:pPr>
            <a:r>
              <a:rPr lang="en-US" sz="2600" b="1" dirty="0">
                <a:solidFill>
                  <a:schemeClr val="tx1"/>
                </a:solidFill>
              </a:rPr>
              <a:t>Blind test pending</a:t>
            </a:r>
            <a:endParaRPr lang="en-US" sz="2600" dirty="0"/>
          </a:p>
        </p:txBody>
      </p:sp>
      <p:sp>
        <p:nvSpPr>
          <p:cNvPr id="17" name="Text 12"/>
          <p:cNvSpPr txBox="1"/>
          <p:nvPr/>
        </p:nvSpPr>
        <p:spPr>
          <a:xfrm>
            <a:off x="8554517" y="3977640"/>
            <a:ext cx="2722778" cy="914400"/>
          </a:xfrm>
          <a:prstGeom prst="rect">
            <a:avLst/>
          </a:prstGeom>
          <a:noFill/>
          <a:ln/>
        </p:spPr>
        <p:txBody>
          <a:bodyPr wrap="square" lIns="0" tIns="0" rIns="0" bIns="0" rtlCol="0" anchor="t"/>
          <a:lstStyle/>
          <a:p>
            <a:pPr indent="0" marL="0">
              <a:buNone/>
            </a:pPr>
            <a:r>
              <a:rPr lang="en-US" sz="2200" dirty="0">
                <a:solidFill>
                  <a:schemeClr val="tx2"/>
                </a:solidFill>
              </a:rPr>
              <a:t>Two human reviewers</a:t>
            </a:r>
            <a:endParaRPr lang="en-US" sz="22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
            <a:ext cx="11094415" cy="566928"/>
          </a:xfrm>
          <a:prstGeom prst="rect">
            <a:avLst/>
          </a:prstGeom>
          <a:noFill/>
          <a:ln/>
        </p:spPr>
        <p:txBody>
          <a:bodyPr wrap="square" lIns="0" tIns="0" rIns="0" bIns="0" rtlCol="0" anchor="ctr"/>
          <a:lstStyle/>
          <a:p>
            <a:pPr indent="0" marL="0">
              <a:buNone/>
            </a:pPr>
            <a:r>
              <a:rPr lang="en-US" sz="2800" b="1" dirty="0">
                <a:solidFill>
                  <a:schemeClr val="tx1"/>
                </a:solidFill>
                <a:latin typeface="Georgia" pitchFamily="34" charset="0"/>
                <a:ea typeface="Georgia" pitchFamily="34" charset="-122"/>
                <a:cs typeface="Georgia" pitchFamily="34" charset="-120"/>
              </a:rPr>
              <a:t>Demonstration: input</a:t>
            </a:r>
            <a:endParaRPr lang="en-US" sz="2800" dirty="0"/>
          </a:p>
        </p:txBody>
      </p:sp>
      <p:pic>
        <p:nvPicPr>
          <p:cNvPr id="3" name="Image 0" descr="Assistant input: question, criteria, nine PDFs and 51 variables">    </p:cNvPr>
          <p:cNvPicPr>
            <a:picLocks noChangeAspect="1"/>
          </p:cNvPicPr>
          <p:nvPr/>
        </p:nvPicPr>
        <p:blipFill>
          <a:blip r:embed="rId1"/>
          <a:stretch>
            <a:fillRect/>
          </a:stretch>
        </p:blipFill>
        <p:spPr>
          <a:xfrm>
            <a:off x="1523848" y="841248"/>
            <a:ext cx="9144000" cy="5143500"/>
          </a:xfrm>
          <a:prstGeom prst="rect">
            <a:avLst/>
          </a:prstGeom>
          <a:effectLst>
            <a:outerShdw sx="100000" sy="100000" kx="0" ky="0" algn="bl" rotWithShape="0" blurRad="127000" dist="38100" dir="5400000">
              <a:srgbClr val="0B1020">
                <a:alpha val="18000"/>
              </a:srgbClr>
            </a:outerShdw>
          </a:effectLst>
        </p:spPr>
      </p:pic>
      <p:sp>
        <p:nvSpPr>
          <p:cNvPr id="4" name="Text 1"/>
          <p:cNvSpPr txBox="1"/>
          <p:nvPr/>
        </p:nvSpPr>
        <p:spPr>
          <a:xfrm>
            <a:off x="1523848" y="6039612"/>
            <a:ext cx="9144000" cy="365760"/>
          </a:xfrm>
          <a:prstGeom prst="rect">
            <a:avLst/>
          </a:prstGeom>
          <a:noFill/>
          <a:ln/>
        </p:spPr>
        <p:txBody>
          <a:bodyPr wrap="square" lIns="0" tIns="0" rIns="0" bIns="0" rtlCol="0" anchor="ctr"/>
          <a:lstStyle/>
          <a:p>
            <a:pPr algn="ctr" indent="0" marL="0">
              <a:buNone/>
            </a:pPr>
            <a:r>
              <a:rPr lang="en-US" sz="1800" i="1" dirty="0">
                <a:solidFill>
                  <a:schemeClr val="tx2"/>
                </a:solidFill>
              </a:rPr>
              <a:t>The sheet gathers question, criteria, sources and variables</a:t>
            </a:r>
            <a:endParaRPr lang="en-US" sz="1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
            <a:ext cx="11094415" cy="566928"/>
          </a:xfrm>
          <a:prstGeom prst="rect">
            <a:avLst/>
          </a:prstGeom>
          <a:noFill/>
          <a:ln/>
        </p:spPr>
        <p:txBody>
          <a:bodyPr wrap="square" lIns="0" tIns="0" rIns="0" bIns="0" rtlCol="0" anchor="ctr"/>
          <a:lstStyle/>
          <a:p>
            <a:pPr indent="0" marL="0">
              <a:buNone/>
            </a:pPr>
            <a:r>
              <a:rPr lang="en-US" sz="2800" b="1" dirty="0">
                <a:solidFill>
                  <a:schemeClr val="tx1"/>
                </a:solidFill>
                <a:latin typeface="Georgia" pitchFamily="34" charset="0"/>
                <a:ea typeface="Georgia" pitchFamily="34" charset="-122"/>
                <a:cs typeface="Georgia" pitchFamily="34" charset="-120"/>
              </a:rPr>
              <a:t>Demonstration: result</a:t>
            </a:r>
            <a:endParaRPr lang="en-US" sz="2800" dirty="0"/>
          </a:p>
        </p:txBody>
      </p:sp>
      <p:pic>
        <p:nvPicPr>
          <p:cNvPr id="3" name="Image 0" descr="Five stages with their evidence and one row traced end to end">    </p:cNvPr>
          <p:cNvPicPr>
            <a:picLocks noChangeAspect="1"/>
          </p:cNvPicPr>
          <p:nvPr/>
        </p:nvPicPr>
        <p:blipFill>
          <a:blip r:embed="rId1"/>
          <a:stretch>
            <a:fillRect/>
          </a:stretch>
        </p:blipFill>
        <p:spPr>
          <a:xfrm>
            <a:off x="1523848" y="841248"/>
            <a:ext cx="9144000" cy="5143500"/>
          </a:xfrm>
          <a:prstGeom prst="rect">
            <a:avLst/>
          </a:prstGeom>
          <a:effectLst>
            <a:outerShdw sx="100000" sy="100000" kx="0" ky="0" algn="bl" rotWithShape="0" blurRad="127000" dist="38100" dir="5400000">
              <a:srgbClr val="0B1020">
                <a:alpha val="18000"/>
              </a:srgbClr>
            </a:outerShdw>
          </a:effectLst>
        </p:spPr>
      </p:pic>
      <p:sp>
        <p:nvSpPr>
          <p:cNvPr id="4" name="Text 1"/>
          <p:cNvSpPr txBox="1"/>
          <p:nvPr/>
        </p:nvSpPr>
        <p:spPr>
          <a:xfrm>
            <a:off x="1523848" y="6039612"/>
            <a:ext cx="9144000" cy="365760"/>
          </a:xfrm>
          <a:prstGeom prst="rect">
            <a:avLst/>
          </a:prstGeom>
          <a:noFill/>
          <a:ln/>
        </p:spPr>
        <p:txBody>
          <a:bodyPr wrap="square" lIns="0" tIns="0" rIns="0" bIns="0" rtlCol="0" anchor="ctr"/>
          <a:lstStyle/>
          <a:p>
            <a:pPr algn="ctr" indent="0" marL="0">
              <a:buNone/>
            </a:pPr>
            <a:r>
              <a:rPr lang="en-US" sz="1800" i="1" dirty="0">
                <a:solidFill>
                  <a:schemeClr val="tx2"/>
                </a:solidFill>
              </a:rPr>
              <a:t>Every value comes with passage, page and human decision</a:t>
            </a:r>
            <a:endParaRPr lang="en-US" sz="1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idx="102" type="title" hasCustomPrompt="1"/>
          </p:nvPr>
        </p:nvSpPr>
        <p:spPr>
          <a:xfrm>
            <a:off x="548640" y="201168"/>
            <a:ext cx="11094415" cy="566928"/>
          </a:xfrm>
          <a:prstGeom prst="rect">
            <a:avLst/>
          </a:prstGeom>
          <a:noFill/>
          <a:ln/>
        </p:spPr>
        <p:txBody>
          <a:bodyPr wrap="square" lIns="0" tIns="0" rIns="0" bIns="0" rtlCol="0" anchor="ctr"/>
          <a:lstStyle/>
          <a:p>
            <a:pPr indent="0" marL="0">
              <a:buNone/>
            </a:pPr>
            <a:r>
              <a:rPr lang="en-US" sz="2800" b="1" dirty="0">
                <a:solidFill>
                  <a:schemeClr val="tx1"/>
                </a:solidFill>
                <a:latin typeface="Georgia" pitchFamily="34" charset="0"/>
                <a:ea typeface="Georgia" pitchFamily="34" charset="-122"/>
                <a:cs typeface="Georgia" pitchFamily="34" charset="-120"/>
              </a:rPr>
              <a:t>Demonstration: review and delivery</a:t>
            </a:r>
            <a:endParaRPr lang="en-US" sz="2800" dirty="0"/>
          </a:p>
        </p:txBody>
      </p:sp>
      <p:pic>
        <p:nvPicPr>
          <p:cNvPr id="3" name="Image 0" descr="Human review, synthesis, random trace and six acceptance tests">    </p:cNvPr>
          <p:cNvPicPr>
            <a:picLocks noChangeAspect="1"/>
          </p:cNvPicPr>
          <p:nvPr/>
        </p:nvPicPr>
        <p:blipFill>
          <a:blip r:embed="rId1"/>
          <a:stretch>
            <a:fillRect/>
          </a:stretch>
        </p:blipFill>
        <p:spPr>
          <a:xfrm>
            <a:off x="1523848" y="841248"/>
            <a:ext cx="9144000" cy="5143500"/>
          </a:xfrm>
          <a:prstGeom prst="rect">
            <a:avLst/>
          </a:prstGeom>
          <a:effectLst>
            <a:outerShdw sx="100000" sy="100000" kx="0" ky="0" algn="bl" rotWithShape="0" blurRad="127000" dist="38100" dir="5400000">
              <a:srgbClr val="0B1020">
                <a:alpha val="18000"/>
              </a:srgbClr>
            </a:outerShdw>
          </a:effectLst>
        </p:spPr>
      </p:pic>
      <p:sp>
        <p:nvSpPr>
          <p:cNvPr id="4" name="Text 1"/>
          <p:cNvSpPr txBox="1"/>
          <p:nvPr/>
        </p:nvSpPr>
        <p:spPr>
          <a:xfrm>
            <a:off x="1523848" y="6039612"/>
            <a:ext cx="9144000" cy="365760"/>
          </a:xfrm>
          <a:prstGeom prst="rect">
            <a:avLst/>
          </a:prstGeom>
          <a:noFill/>
          <a:ln/>
        </p:spPr>
        <p:txBody>
          <a:bodyPr wrap="square" lIns="0" tIns="0" rIns="0" bIns="0" rtlCol="0" anchor="ctr"/>
          <a:lstStyle/>
          <a:p>
            <a:pPr algn="ctr" indent="0" marL="0">
              <a:buNone/>
            </a:pPr>
            <a:r>
              <a:rPr lang="en-US" sz="1800" i="1" dirty="0">
                <a:solidFill>
                  <a:schemeClr val="tx2"/>
                </a:solidFill>
              </a:rPr>
              <a:t>Row-by-row approval and six tests passed</a:t>
            </a:r>
            <a:endParaRPr lang="en-US" sz="18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33415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914400"/>
            <a:ext cx="7680960" cy="1828800"/>
          </a:xfrm>
          <a:prstGeom prst="rect">
            <a:avLst/>
          </a:prstGeom>
          <a:noFill/>
          <a:ln/>
        </p:spPr>
        <p:txBody>
          <a:bodyPr wrap="square" lIns="0" tIns="0" rIns="0" bIns="0" rtlCol="0" anchor="t"/>
          <a:lstStyle/>
          <a:p>
            <a:pPr indent="0" marL="0">
              <a:buNone/>
            </a:pPr>
            <a:r>
              <a:rPr lang="en-US" sz="4400" b="1" dirty="0">
                <a:solidFill>
                  <a:schemeClr val="bg1"/>
                </a:solidFill>
                <a:latin typeface="Georgia" pitchFamily="34" charset="0"/>
                <a:ea typeface="Georgia" pitchFamily="34" charset="-122"/>
                <a:cs typeface="Georgia" pitchFamily="34" charset="-120"/>
              </a:rPr>
              <a:t>Every value, traceable to its page</a:t>
            </a:r>
            <a:endParaRPr lang="en-US" sz="4400" dirty="0"/>
          </a:p>
        </p:txBody>
      </p:sp>
      <p:sp>
        <p:nvSpPr>
          <p:cNvPr id="3" name="Text 1"/>
          <p:cNvSpPr txBox="1"/>
          <p:nvPr/>
        </p:nvSpPr>
        <p:spPr>
          <a:xfrm>
            <a:off x="548640" y="2880360"/>
            <a:ext cx="8412480" cy="457200"/>
          </a:xfrm>
          <a:prstGeom prst="rect">
            <a:avLst/>
          </a:prstGeom>
          <a:noFill/>
          <a:ln/>
        </p:spPr>
        <p:txBody>
          <a:bodyPr wrap="square" lIns="0" tIns="0" rIns="0" bIns="0" rtlCol="0" anchor="ctr"/>
          <a:lstStyle/>
          <a:p>
            <a:pPr indent="0" marL="0">
              <a:buNone/>
            </a:pPr>
            <a:r>
              <a:rPr lang="en-US" sz="2400" i="1" dirty="0">
                <a:solidFill>
                  <a:schemeClr val="accent3"/>
                </a:solidFill>
              </a:rPr>
              <a:t>Next: blind test and new reviews</a:t>
            </a:r>
            <a:endParaRPr lang="en-US" sz="2400" dirty="0"/>
          </a:p>
        </p:txBody>
      </p:sp>
      <p:sp>
        <p:nvSpPr>
          <p:cNvPr id="4" name="Text 2">
            <a:hlinkClick r:id="rId1" tooltip=""/>
          </p:cNvPr>
          <p:cNvSpPr txBox="1"/>
          <p:nvPr/>
        </p:nvSpPr>
        <p:spPr>
          <a:xfrm>
            <a:off x="548640" y="3611880"/>
            <a:ext cx="10515600" cy="457200"/>
          </a:xfrm>
          <a:prstGeom prst="rect">
            <a:avLst/>
          </a:prstGeom>
          <a:noFill/>
          <a:ln/>
        </p:spPr>
        <p:txBody>
          <a:bodyPr wrap="square" lIns="0" tIns="0" rIns="0" bIns="0" rtlCol="0" anchor="ctr"/>
          <a:lstStyle/>
          <a:p>
            <a:pPr indent="0" marL="0">
              <a:buNone/>
            </a:pPr>
            <a:r>
              <a:rPr lang="en-US" sz="2200" b="1" u="sng" dirty="0">
                <a:solidFill>
                  <a:srgbClr val="5EEAD4"/>
                </a:solidFill>
                <a:hlinkClick r:id="rId1" invalidUrl="" action="" tgtFrame="" tooltip="" history="1" highlightClick="0" endSnd="0">
                  <a:extLst>
                    <a:ext uri="{A12FA001-AC4F-418D-AE19-62706E023703}">
                      <ahyp:hlinkClr xmlns:ahyp="http://schemas.microsoft.com/office/drawing/2018/hyperlinkcolor" val="tx"/>
                    </a:ext>
                  </a:extLst>
                </a:hlinkClick>
              </a:rPr>
              <a:t>darwinpg85.github.io/vibe-coding-proyecto-final</a:t>
            </a:r>
            <a:endParaRPr lang="en-US" sz="2200" dirty="0"/>
          </a:p>
        </p:txBody>
      </p:sp>
      <p:sp>
        <p:nvSpPr>
          <p:cNvPr id="5" name="Text 3"/>
          <p:cNvSpPr txBox="1"/>
          <p:nvPr/>
        </p:nvSpPr>
        <p:spPr>
          <a:xfrm>
            <a:off x="548640" y="4480560"/>
            <a:ext cx="10058400" cy="868680"/>
          </a:xfrm>
          <a:prstGeom prst="rect">
            <a:avLst/>
          </a:prstGeom>
          <a:noFill/>
          <a:ln/>
        </p:spPr>
        <p:txBody>
          <a:bodyPr wrap="square" lIns="0" tIns="0" rIns="0" bIns="0" rtlCol="0" anchor="t"/>
          <a:lstStyle/>
          <a:p>
            <a:pPr indent="0" marL="0">
              <a:buNone/>
            </a:pPr>
            <a:r>
              <a:rPr lang="en-US" sz="2000" dirty="0">
                <a:solidFill>
                  <a:srgbClr val="C9CEDB"/>
                </a:solidFill>
              </a:rPr>
              <a:t>Darwin Pillo · UTPL</a:t>
            </a:r>
            <a:endParaRPr lang="en-US" sz="2000" dirty="0"/>
          </a:p>
          <a:p>
            <a:pPr indent="0" marL="0">
              <a:buNone/>
            </a:pPr>
            <a:r>
              <a:rPr lang="en-US" sz="2000" dirty="0">
                <a:solidFill>
                  <a:srgbClr val="C9CEDB"/>
                </a:solidFill>
              </a:rPr>
              <a:t>Julianna Montes de Oca · Universidad UTE</a:t>
            </a:r>
            <a:endParaRPr lang="en-US" sz="2000" dirty="0"/>
          </a:p>
        </p:txBody>
      </p:sp>
      <p:sp>
        <p:nvSpPr>
          <p:cNvPr id="6" name="Shape 4"/>
          <p:cNvSpPr/>
          <p:nvPr/>
        </p:nvSpPr>
        <p:spPr>
          <a:xfrm>
            <a:off x="8558784" y="1517904"/>
            <a:ext cx="2688336" cy="0"/>
          </a:xfrm>
          <a:prstGeom prst="line">
            <a:avLst/>
          </a:prstGeom>
          <a:noFill/>
          <a:ln w="31750">
            <a:solidFill>
              <a:srgbClr val="5B4BDB"/>
            </a:solidFill>
            <a:prstDash val="dash"/>
          </a:ln>
        </p:spPr>
      </p:sp>
      <p:sp>
        <p:nvSpPr>
          <p:cNvPr id="7" name="Shape 5"/>
          <p:cNvSpPr/>
          <p:nvPr/>
        </p:nvSpPr>
        <p:spPr>
          <a:xfrm>
            <a:off x="8229600" y="1188720"/>
            <a:ext cx="658368" cy="658368"/>
          </a:xfrm>
          <a:prstGeom prst="ellipse">
            <a:avLst/>
          </a:prstGeom>
          <a:solidFill>
            <a:srgbClr val="5B4BDB"/>
          </a:solidFill>
          <a:ln w="12700">
            <a:solidFill>
              <a:srgbClr val="5B4BDB"/>
            </a:solidFill>
            <a:prstDash val="solid"/>
          </a:ln>
        </p:spPr>
      </p:sp>
      <p:pic>
        <p:nvPicPr>
          <p:cNvPr id="8" name="Image 0" descr="preencoded.png">    </p:cNvPr>
          <p:cNvPicPr>
            <a:picLocks noChangeAspect="1"/>
          </p:cNvPicPr>
          <p:nvPr/>
        </p:nvPicPr>
        <p:blipFill>
          <a:blip r:embed="rId2"/>
          <a:stretch>
            <a:fillRect/>
          </a:stretch>
        </p:blipFill>
        <p:spPr>
          <a:xfrm>
            <a:off x="8407359" y="1366479"/>
            <a:ext cx="302849" cy="302849"/>
          </a:xfrm>
          <a:prstGeom prst="rect">
            <a:avLst/>
          </a:prstGeom>
        </p:spPr>
      </p:pic>
      <p:sp>
        <p:nvSpPr>
          <p:cNvPr id="9" name="Shape 6"/>
          <p:cNvSpPr/>
          <p:nvPr/>
        </p:nvSpPr>
        <p:spPr>
          <a:xfrm>
            <a:off x="9125712" y="1188720"/>
            <a:ext cx="658368" cy="658368"/>
          </a:xfrm>
          <a:prstGeom prst="ellipse">
            <a:avLst/>
          </a:prstGeom>
          <a:solidFill>
            <a:srgbClr val="5B4BDB"/>
          </a:solidFill>
          <a:ln w="12700">
            <a:solidFill>
              <a:srgbClr val="5B4BDB"/>
            </a:solidFill>
            <a:prstDash val="solid"/>
          </a:ln>
        </p:spPr>
      </p:sp>
      <p:pic>
        <p:nvPicPr>
          <p:cNvPr id="10" name="Image 1" descr="preencoded.png">    </p:cNvPr>
          <p:cNvPicPr>
            <a:picLocks noChangeAspect="1"/>
          </p:cNvPicPr>
          <p:nvPr/>
        </p:nvPicPr>
        <p:blipFill>
          <a:blip r:embed="rId3"/>
          <a:stretch>
            <a:fillRect/>
          </a:stretch>
        </p:blipFill>
        <p:spPr>
          <a:xfrm>
            <a:off x="9303471" y="1366479"/>
            <a:ext cx="302849" cy="302849"/>
          </a:xfrm>
          <a:prstGeom prst="rect">
            <a:avLst/>
          </a:prstGeom>
        </p:spPr>
      </p:pic>
      <p:sp>
        <p:nvSpPr>
          <p:cNvPr id="11" name="Shape 7"/>
          <p:cNvSpPr/>
          <p:nvPr/>
        </p:nvSpPr>
        <p:spPr>
          <a:xfrm>
            <a:off x="10021824" y="1188720"/>
            <a:ext cx="658368" cy="658368"/>
          </a:xfrm>
          <a:prstGeom prst="ellipse">
            <a:avLst/>
          </a:prstGeom>
          <a:solidFill>
            <a:srgbClr val="5B4BDB"/>
          </a:solidFill>
          <a:ln w="12700">
            <a:solidFill>
              <a:srgbClr val="5B4BDB"/>
            </a:solidFill>
            <a:prstDash val="solid"/>
          </a:ln>
        </p:spPr>
      </p:sp>
      <p:pic>
        <p:nvPicPr>
          <p:cNvPr id="12" name="Image 2" descr="preencoded.png">    </p:cNvPr>
          <p:cNvPicPr>
            <a:picLocks noChangeAspect="1"/>
          </p:cNvPicPr>
          <p:nvPr/>
        </p:nvPicPr>
        <p:blipFill>
          <a:blip r:embed="rId4"/>
          <a:stretch>
            <a:fillRect/>
          </a:stretch>
        </p:blipFill>
        <p:spPr>
          <a:xfrm>
            <a:off x="10199583" y="1366479"/>
            <a:ext cx="302849" cy="302849"/>
          </a:xfrm>
          <a:prstGeom prst="rect">
            <a:avLst/>
          </a:prstGeom>
        </p:spPr>
      </p:pic>
      <p:sp>
        <p:nvSpPr>
          <p:cNvPr id="13" name="Shape 8"/>
          <p:cNvSpPr/>
          <p:nvPr/>
        </p:nvSpPr>
        <p:spPr>
          <a:xfrm>
            <a:off x="10917936" y="1188720"/>
            <a:ext cx="658368" cy="658368"/>
          </a:xfrm>
          <a:prstGeom prst="ellipse">
            <a:avLst/>
          </a:prstGeom>
          <a:solidFill>
            <a:srgbClr val="0D9488"/>
          </a:solidFill>
          <a:ln w="12700">
            <a:solidFill>
              <a:srgbClr val="0D9488"/>
            </a:solidFill>
            <a:prstDash val="solid"/>
          </a:ln>
        </p:spPr>
      </p:sp>
      <p:pic>
        <p:nvPicPr>
          <p:cNvPr id="14" name="Image 3" descr="preencoded.png">    </p:cNvPr>
          <p:cNvPicPr>
            <a:picLocks noChangeAspect="1"/>
          </p:cNvPicPr>
          <p:nvPr/>
        </p:nvPicPr>
        <p:blipFill>
          <a:blip r:embed="rId5"/>
          <a:stretch>
            <a:fillRect/>
          </a:stretch>
        </p:blipFill>
        <p:spPr>
          <a:xfrm>
            <a:off x="11095695" y="1366479"/>
            <a:ext cx="302849" cy="302849"/>
          </a:xfrm>
          <a:prstGeom prst="rect">
            <a:avLst/>
          </a:prstGeom>
        </p:spPr>
      </p:pic>
      <p:sp>
        <p:nvSpPr>
          <p:cNvPr id="15" name="Text 9"/>
          <p:cNvSpPr txBox="1"/>
          <p:nvPr/>
        </p:nvSpPr>
        <p:spPr>
          <a:xfrm>
            <a:off x="8046720"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Pregnancy</a:t>
            </a:r>
            <a:endParaRPr lang="en-US" sz="1400" dirty="0"/>
          </a:p>
        </p:txBody>
      </p:sp>
      <p:sp>
        <p:nvSpPr>
          <p:cNvPr id="16" name="Text 10"/>
          <p:cNvSpPr txBox="1"/>
          <p:nvPr/>
        </p:nvSpPr>
        <p:spPr>
          <a:xfrm>
            <a:off x="8942832"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BP and HR</a:t>
            </a:r>
            <a:endParaRPr lang="en-US" sz="1400" dirty="0"/>
          </a:p>
        </p:txBody>
      </p:sp>
      <p:sp>
        <p:nvSpPr>
          <p:cNvPr id="17" name="Text 11"/>
          <p:cNvSpPr txBox="1"/>
          <p:nvPr/>
        </p:nvSpPr>
        <p:spPr>
          <a:xfrm>
            <a:off x="9838944"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Edge</a:t>
            </a:r>
            <a:endParaRPr lang="en-US" sz="1400" dirty="0"/>
          </a:p>
        </p:txBody>
      </p:sp>
      <p:sp>
        <p:nvSpPr>
          <p:cNvPr id="18" name="Text 12"/>
          <p:cNvSpPr txBox="1"/>
          <p:nvPr/>
        </p:nvSpPr>
        <p:spPr>
          <a:xfrm>
            <a:off x="10735056" y="1920240"/>
            <a:ext cx="1024128" cy="292608"/>
          </a:xfrm>
          <a:prstGeom prst="rect">
            <a:avLst/>
          </a:prstGeom>
          <a:noFill/>
          <a:ln/>
        </p:spPr>
        <p:txBody>
          <a:bodyPr wrap="square" lIns="0" tIns="0" rIns="0" bIns="0" rtlCol="0" anchor="ctr"/>
          <a:lstStyle/>
          <a:p>
            <a:pPr algn="ctr" indent="0" marL="0">
              <a:buNone/>
            </a:pPr>
            <a:r>
              <a:rPr lang="en-US" sz="1400" dirty="0">
                <a:solidFill>
                  <a:srgbClr val="C9CEDB"/>
                </a:solidFill>
              </a:rPr>
              <a:t>LoRaWAN</a:t>
            </a:r>
            <a:endParaRPr lang="en-US" sz="1400" dirty="0"/>
          </a:p>
        </p:txBody>
      </p:sp>
      <p:sp>
        <p:nvSpPr>
          <p:cNvPr id="25" name="Slide Number Placeholder 0"/>
          <p:cNvSpPr>
            <a:spLocks noGrp="1"/>
          </p:cNvSpPr>
          <p:nvPr>
            <p:ph type="sldNum" sz="quarter" idx="4294967295"/>
          </p:nvPr>
        </p:nvSpPr>
        <p:spPr>
          <a:xfrm>
            <a:off x="10618927" y="6355080"/>
            <a:ext cx="457200" cy="320040"/>
          </a:xfrm>
          <a:prstGeom prst="rect">
            <a:avLst/>
          </a:prstGeom>
          <a:extLst>
            <a:ext uri="{C572A759-6A51-4108-AA02-DFA0A04FC94B}">
              <ma14:wrappingTextBoxFlag xmlns:ma14="http://schemas.microsoft.com/office/mac/drawingml/2011/main" val="0"/>
            </a:ext>
          </a:extLst>
        </p:spPr>
        <p:txBody>
          <a:bodyPr lIns="0" tIns="0" rIns="0" bIns="0" anchor="t"/>
          <a:lstStyle>
            <a:lvl1pPr>
              <a:defRPr sz="1200">
                <a:solidFill>
                  <a:srgbClr val="8B93A7"/>
                </a:solidFill>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CEDIA Trazable">
  <a:themeElements>
    <a:clrScheme name="CEDIA Trazable">
      <a:dk1>
        <a:srgbClr val="0B1020"/>
      </a:dk1>
      <a:lt1>
        <a:srgbClr val="FFFFFF"/>
      </a:lt1>
      <a:dk2>
        <a:srgbClr val="334155"/>
      </a:dk2>
      <a:lt2>
        <a:srgbClr val="F4F3FB"/>
      </a:lt2>
      <a:accent1>
        <a:srgbClr val="5B4BDB"/>
      </a:accent1>
      <a:accent2>
        <a:srgbClr val="0D9488"/>
      </a:accent2>
      <a:accent3>
        <a:srgbClr val="FFC629"/>
      </a:accent3>
      <a:accent4>
        <a:srgbClr val="E6E3FA"/>
      </a:accent4>
      <a:accent5>
        <a:srgbClr val="D5F2EE"/>
      </a:accent5>
      <a:accent6>
        <a:srgbClr val="8B93A7"/>
      </a:accent6>
      <a:hlink>
        <a:srgbClr val="5B4BDB"/>
      </a:hlink>
      <a:folHlink>
        <a:srgbClr val="0D9488"/>
      </a:folHlink>
    </a:clrScheme>
    <a:fontScheme name="CEDIA Trazabl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Traceable Assistant for Scoping Reviews</dc:title>
  <dc:subject>PptxGenJS Presentation</dc:subject>
  <dc:creator>Darwin Pillo · Julianna Montes de Oca</dc:creator>
  <cp:lastModifiedBy>Darwin Pillo · Julianna Montes de Oca</cp:lastModifiedBy>
  <cp:revision>1</cp:revision>
  <dcterms:created xsi:type="dcterms:W3CDTF">2026-10-12T12:28:01Z</dcterms:created>
  <dcterms:modified xsi:type="dcterms:W3CDTF">2026-10-12T12:28:01Z</dcterms:modified>
</cp:coreProperties>
</file>