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arte A · La herramienta" id="{ecabfacd-af0f-36e0-1818-27b5622a23bb}">
          <p14:sldIdLst>
            <p14:sldId id="256"/>
            <p14:sldId id="257"/>
            <p14:sldId id="258"/>
            <p14:sldId id="259"/>
            <p14:sldId id="260"/>
            <p14:sldId id="261"/>
          </p14:sldIdLst>
        </p14:section>
        <p14:section name="Parte B · Demostración" id="{3ef53017-1263-805c-32a3-54f8d2b40dc6}">
          <p14:sldIdLst>
            <p14:sldId id="262"/>
            <p14:sldId id="263"/>
            <p14:sldId id="264"/>
            <p14:sldId id="26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Diapositiva 1 · Portada · 15 s
Presentamos el Asistente Trazable para Revisiones de Alcance. Somos Darwin Pillo, de la U T P L. Y Julianna Montes de Oca, de la U T E. Extrae datos sin perder su origen.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Diapositiva 2 · El problema · 35 s
En una revisión de alcance el equipo lee decenas de artículos y extrae los mismos datos de cada uno. Hoy muchos usamos I A en conversaciones sueltas. El resultado parece ordenado. Pero nadie puede decir de qué página salió cada valor. Un informe previo hecho con I A marcaba sin D O I un artículo que sí lo tenía. Ese error afecta a investigadores, revisores y estudiantes de titulación.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Diapositiva 3 · La herramienta · 30 s
La usa un equipo de revisión. Recibe los P D F, la pregunta, los criterios de inclusión y un libro de códigos con las variables. Entrega una tabla donde cada valor lleva su pasaje literal, su página y la decisión humana. También entrega una síntesis donde cada afirmación cita su fuente. Se basa en la guía ocho del curso.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Diapositiva 4 · Cómo funciona · 40 s
Primero la persona fija la pregunta, los criterios y las variables en una ficha. Después la I A identifica cada fuente, la verifica y propone si cumple los criterios. Luego extrae cada variable con un pasaje literal y su página. Un programa comprueba que ese pasaje exista en el P D F. Si el dato no aparece se marca como no reportado. Al final la persona aprueba, corrige o rechaza cada fila. La inclusión y cada dato los decide siempre una persona.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Diapositiva 5 · Evidencia · 35 s
Lo probamos con nueve artículos reales sobre monitoreo remoto de gestantes. Superamos las seis pruebas de aceptación de la guía. Ochenta y un pasajes se localizaron automáticamente en los P D F. Cincuenta y ocho datos quedaron como no reportados. En la demostración aprobamos dieciséis de dieciséis filas. Al repetir el proceso la huella digital fue idéntica. Falta medir el acuerdo con dos revisores humanos.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Diapositiva 6 · Límites y uso responsable · 25 s
La herramienta no reemplaza a los revisores ni decide qué estudios entran. No completa datos de memoria ni toca los P D F originales. Trabaja solo con artículos publicados, nunca con datos de pacientes. La síntesis que mostramos es una demostración con dos fuentes. El siguiente paso es una prueba ciega con dos revisores humanos.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Diapositiva 7 · Demo · Entrada · 30 s
Ahora veamos la herramienta. Esta pantalla muestra lo que ingresa la persona. La pregunta, los cuatro pilares de inclusión y los nueve P D F del cribado. También las cincuenta y una variables, las acciones prohibidas y quién aprueba. Con eso se arma la ficha que alimenta las cinco etapas. Así la I A no improvisa criterios.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Diapositiva 8 · Demo · Resultado · 35 s
Este es el resultado central. Mire la fila inferior. El valor es un enlace LoRaWAN a ochocientos sesenta y ocho megahercios. A su lado están el pasaje literal y la fuente F cero cinco, página tres. Al final está la decisión humana. Ningún dato entra sin pasaje y página. La auditoría también reordenó el grupo uno del cribado. La I A propone y el equipo decide.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Diapositiva 9 · Demo · Revisión y entrega · 30 s
La I A muestra dieciséis filas en vista previa. La persona aprueba, corrige o rechaza cada una. La síntesis usa solo filas aprobadas. Luego elegimos una afirmación al azar y la rastreamos hasta su página. A la derecha están las seis pruebas de aceptación superadas. Una incluía una instrucción oculta que la herramienta ignoró.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Diapositiva 10 · Cierre · 25 s
Con esta herramienta cada dato de nuestra revisión se puede rastrear hasta su página. El equipo dedica su tiempo a decidir y no a buscar de dónde salió un valor. El siguiente paso es completar la prueba ciega y aplicar el método a otras revisiones. Lo invitamos a ver nuestro repositorio. Gracias.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OSCURA">
    <p:bg>
      <p:bgPr>
        <a:solidFill>
          <a:schemeClr val="tx1"/>
        </a:solidFill>
      </p:bgPr>
    </p:bg>
    <p:spTree>
      <p:nvGrpSpPr>
        <p:cNvPr id="1" name=""/>
        <p:cNvGrpSpPr/>
        <p:nvPr/>
      </p:nvGrpSpPr>
      <p:grpSpPr>
        <a:xfrm>
          <a:off x="0" y="0"/>
          <a:ext cx="0" cy="0"/>
          <a:chOff x="0" y="0"/>
          <a:chExt cx="0" cy="0"/>
        </a:xfrm>
      </p:grpSpPr>
      <p:sp>
        <p:nvSpPr>
          <p:cNvPr id="2" name="Text 0"/>
          <p:cNvSpPr/>
          <p:nvPr/>
        </p:nvSpPr>
        <p:spPr>
          <a:xfrm>
            <a:off x="548640" y="6355080"/>
            <a:ext cx="8229600" cy="320040"/>
          </a:xfrm>
          <a:prstGeom prst="rect">
            <a:avLst/>
          </a:prstGeom>
          <a:noFill/>
          <a:ln/>
        </p:spPr>
        <p:txBody>
          <a:bodyPr wrap="square" lIns="0" tIns="0" rIns="0" bIns="0" rtlCol="0" anchor="ctr"/>
          <a:lstStyle/>
          <a:p>
            <a:pPr indent="0" marL="0">
              <a:buNone/>
            </a:pPr>
            <a:r>
              <a:rPr lang="en-US" sz="1200" dirty="0">
                <a:solidFill>
                  <a:schemeClr val="accent6"/>
                </a:solidFill>
              </a:rPr>
              <a:t>Vibe Coding CEDIA 2026 · Universidad UTE · UTPL</a:t>
            </a:r>
            <a:endParaRPr lang="en-US" sz="1200" dirty="0"/>
          </a:p>
        </p:txBody>
      </p:sp>
      <p:sp>
        <p:nvSpPr>
          <p:cNvPr id="3" name="Text 1"/>
          <p:cNvSpPr/>
          <p:nvPr/>
        </p:nvSpPr>
        <p:spPr>
          <a:xfrm>
            <a:off x="11076127" y="6355080"/>
            <a:ext cx="566928" cy="320040"/>
          </a:xfrm>
          <a:prstGeom prst="rect">
            <a:avLst/>
          </a:prstGeom>
          <a:noFill/>
          <a:ln/>
        </p:spPr>
        <p:txBody>
          <a:bodyPr wrap="square" lIns="0" tIns="0" rIns="0" bIns="0" rtlCol="0" anchor="t"/>
          <a:lstStyle/>
          <a:p>
            <a:pPr algn="l" indent="0" marL="0">
              <a:buNone/>
            </a:pPr>
            <a:r>
              <a:rPr lang="en-US" sz="1200" dirty="0">
                <a:solidFill>
                  <a:schemeClr val="accent6"/>
                </a:solidFill>
              </a:rPr>
              <a:t> / 10</a:t>
            </a:r>
            <a:endParaRPr lang="en-US" sz="1200" dirty="0"/>
          </a:p>
        </p:txBody>
      </p:sp>
      <p:sp>
        <p:nvSpPr>
          <p:cNvPr id="25" name="Slide Number Placeholder 0"/>
          <p:cNvSpPr>
            <a:spLocks noGrp="1"/>
          </p:cNvSpPr>
          <p:nvPr>
            <p:ph type="sldNum" sz="quarter" idx="4294967295"/>
          </p:nvPr>
        </p:nvSpPr>
        <p:spPr>
          <a:xfrm>
            <a:off x="10618927" y="6355080"/>
            <a:ext cx="457200" cy="320040"/>
          </a:xfrm>
          <a:prstGeom prst="rect">
            <a:avLst/>
          </a:prstGeom>
          <a:extLst>
            <a:ext uri="{C572A759-6A51-4108-AA02-DFA0A04FC94B}">
              <ma14:wrappingTextBoxFlag xmlns:ma14="http://schemas.microsoft.com/office/mac/drawingml/2011/main" val="0"/>
            </a:ext>
          </a:extLst>
        </p:spPr>
        <p:txBody>
          <a:bodyPr lIns="0" tIns="0" rIns="0" bIns="0" anchor="t"/>
          <a:lstStyle>
            <a:lvl1pPr>
              <a:defRPr sz="1200">
                <a:solidFill>
                  <a:srgbClr val="8B93A7"/>
                </a:solidFill>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IDO">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548640" y="6355080"/>
            <a:ext cx="8229600" cy="320040"/>
          </a:xfrm>
          <a:prstGeom prst="rect">
            <a:avLst/>
          </a:prstGeom>
          <a:noFill/>
          <a:ln/>
        </p:spPr>
        <p:txBody>
          <a:bodyPr wrap="square" lIns="0" tIns="0" rIns="0" bIns="0" rtlCol="0" anchor="ctr"/>
          <a:lstStyle/>
          <a:p>
            <a:pPr indent="0" marL="0">
              <a:buNone/>
            </a:pPr>
            <a:r>
              <a:rPr lang="en-US" sz="1200" dirty="0">
                <a:solidFill>
                  <a:schemeClr val="tx2"/>
                </a:solidFill>
              </a:rPr>
              <a:t>Vibe Coding CEDIA 2026 · Universidad UTE · UTPL</a:t>
            </a:r>
            <a:endParaRPr lang="en-US" sz="1200" dirty="0"/>
          </a:p>
        </p:txBody>
      </p:sp>
      <p:sp>
        <p:nvSpPr>
          <p:cNvPr id="3" name="Text 1"/>
          <p:cNvSpPr/>
          <p:nvPr/>
        </p:nvSpPr>
        <p:spPr>
          <a:xfrm>
            <a:off x="11076127" y="6355080"/>
            <a:ext cx="566928" cy="320040"/>
          </a:xfrm>
          <a:prstGeom prst="rect">
            <a:avLst/>
          </a:prstGeom>
          <a:noFill/>
          <a:ln/>
        </p:spPr>
        <p:txBody>
          <a:bodyPr wrap="square" lIns="0" tIns="0" rIns="0" bIns="0" rtlCol="0" anchor="t"/>
          <a:lstStyle/>
          <a:p>
            <a:pPr algn="l" indent="0" marL="0">
              <a:buNone/>
            </a:pPr>
            <a:r>
              <a:rPr lang="en-US" sz="1200" dirty="0">
                <a:solidFill>
                  <a:schemeClr val="tx2"/>
                </a:solidFill>
              </a:rPr>
              <a:t> / 10</a:t>
            </a:r>
            <a:endParaRPr lang="en-US" sz="1200" dirty="0"/>
          </a:p>
        </p:txBody>
      </p:sp>
      <p:sp>
        <p:nvSpPr>
          <p:cNvPr id="4" name="Text 2"/>
          <p:cNvSpPr/>
          <p:nvPr>
            <p:ph idx="102" type="title" hasCustomPrompt="1"/>
          </p:nvPr>
        </p:nvSpPr>
        <p:spPr>
          <a:xfrm>
            <a:off x="548640" y="365760"/>
            <a:ext cx="11094415" cy="777240"/>
          </a:xfrm>
          <a:prstGeom prst="rect">
            <a:avLst/>
          </a:prstGeom>
          <a:noFill/>
          <a:ln/>
        </p:spPr>
        <p:txBody>
          <a:bodyPr wrap="square" rtlCol="0"/>
          <a:lstStyle>
            <a:lvl1pPr indent="0" marL="0">
              <a:buNone/>
              <a:defRPr lang="en-US" sz="3400" b="1" dirty="0">
                <a:solidFill>
                  <a:schemeClr val="tx1"/>
                </a:solidFill>
                <a:latin typeface="Georgia" pitchFamily="34" charset="0"/>
                <a:ea typeface="Georgia" pitchFamily="34" charset="-122"/>
                <a:cs typeface="Georgia"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0618927" y="6355080"/>
            <a:ext cx="457200" cy="320040"/>
          </a:xfrm>
          <a:prstGeom prst="rect">
            <a:avLst/>
          </a:prstGeom>
          <a:extLst>
            <a:ext uri="{C572A759-6A51-4108-AA02-DFA0A04FC94B}">
              <ma14:wrappingTextBoxFlag xmlns:ma14="http://schemas.microsoft.com/office/mac/drawingml/2011/main" val="0"/>
            </a:ext>
          </a:extLst>
        </p:spPr>
        <p:txBody>
          <a:bodyPr lIns="0" tIns="0" rIns="0" bIns="0" anchor="t"/>
          <a:lstStyle>
            <a:lvl1pPr>
              <a:defRPr sz="1200">
                <a:solidFill>
                  <a:srgbClr val="334155"/>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EMO">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548640" y="6355080"/>
            <a:ext cx="8229600" cy="320040"/>
          </a:xfrm>
          <a:prstGeom prst="rect">
            <a:avLst/>
          </a:prstGeom>
          <a:noFill/>
          <a:ln/>
        </p:spPr>
        <p:txBody>
          <a:bodyPr wrap="square" lIns="0" tIns="0" rIns="0" bIns="0" rtlCol="0" anchor="ctr"/>
          <a:lstStyle/>
          <a:p>
            <a:pPr indent="0" marL="0">
              <a:buNone/>
            </a:pPr>
            <a:r>
              <a:rPr lang="en-US" sz="1200" dirty="0">
                <a:solidFill>
                  <a:schemeClr val="tx2"/>
                </a:solidFill>
              </a:rPr>
              <a:t>Vibe Coding CEDIA 2026 · Universidad UTE · UTPL</a:t>
            </a:r>
            <a:endParaRPr lang="en-US" sz="1200" dirty="0"/>
          </a:p>
        </p:txBody>
      </p:sp>
      <p:sp>
        <p:nvSpPr>
          <p:cNvPr id="3" name="Text 1"/>
          <p:cNvSpPr/>
          <p:nvPr/>
        </p:nvSpPr>
        <p:spPr>
          <a:xfrm>
            <a:off x="11076127" y="6355080"/>
            <a:ext cx="566928" cy="320040"/>
          </a:xfrm>
          <a:prstGeom prst="rect">
            <a:avLst/>
          </a:prstGeom>
          <a:noFill/>
          <a:ln/>
        </p:spPr>
        <p:txBody>
          <a:bodyPr wrap="square" lIns="0" tIns="0" rIns="0" bIns="0" rtlCol="0" anchor="t"/>
          <a:lstStyle/>
          <a:p>
            <a:pPr algn="l" indent="0" marL="0">
              <a:buNone/>
            </a:pPr>
            <a:r>
              <a:rPr lang="en-US" sz="1200" dirty="0">
                <a:solidFill>
                  <a:schemeClr val="tx2"/>
                </a:solidFill>
              </a:rPr>
              <a:t> / 10</a:t>
            </a:r>
            <a:endParaRPr lang="en-US" sz="1200" dirty="0"/>
          </a:p>
        </p:txBody>
      </p:sp>
      <p:sp>
        <p:nvSpPr>
          <p:cNvPr id="4" name="Text 2"/>
          <p:cNvSpPr/>
          <p:nvPr>
            <p:ph idx="102" type="title" hasCustomPrompt="1"/>
          </p:nvPr>
        </p:nvSpPr>
        <p:spPr>
          <a:xfrm>
            <a:off x="548640" y="201168"/>
            <a:ext cx="11094415" cy="566928"/>
          </a:xfrm>
          <a:prstGeom prst="rect">
            <a:avLst/>
          </a:prstGeom>
          <a:noFill/>
          <a:ln/>
        </p:spPr>
        <p:txBody>
          <a:bodyPr wrap="square" rtlCol="0"/>
          <a:lstStyle>
            <a:lvl1pPr indent="0" marL="0">
              <a:buNone/>
              <a:defRPr lang="en-US" sz="2800" b="1" dirty="0">
                <a:solidFill>
                  <a:schemeClr val="tx1"/>
                </a:solidFill>
                <a:latin typeface="Georgia" pitchFamily="34" charset="0"/>
                <a:ea typeface="Georgia" pitchFamily="34" charset="-122"/>
                <a:cs typeface="Georgia" pitchFamily="34" charset="-120"/>
              </a:defRPr>
            </a:lvl1pPr>
          </a:lstStyle>
          <a:p>
            <a:pPr indent="0" marL="0">
              <a:buNone/>
            </a:pPr>
            <a:endParaRPr lang="en-US" sz="2800" dirty="0"/>
          </a:p>
        </p:txBody>
      </p:sp>
      <p:sp>
        <p:nvSpPr>
          <p:cNvPr id="25" name="Slide Number Placeholder 0"/>
          <p:cNvSpPr>
            <a:spLocks noGrp="1"/>
          </p:cNvSpPr>
          <p:nvPr>
            <p:ph type="sldNum" sz="quarter" idx="4294967295"/>
          </p:nvPr>
        </p:nvSpPr>
        <p:spPr>
          <a:xfrm>
            <a:off x="10618927" y="6355080"/>
            <a:ext cx="457200" cy="320040"/>
          </a:xfrm>
          <a:prstGeom prst="rect">
            <a:avLst/>
          </a:prstGeom>
          <a:extLst>
            <a:ext uri="{C572A759-6A51-4108-AA02-DFA0A04FC94B}">
              <ma14:wrappingTextBoxFlag xmlns:ma14="http://schemas.microsoft.com/office/mac/drawingml/2011/main" val="0"/>
            </a:ext>
          </a:extLst>
        </p:spPr>
        <p:txBody>
          <a:bodyPr lIns="0" tIns="0" rIns="0" bIns="0" anchor="t"/>
          <a:lstStyle>
            <a:lvl1pPr>
              <a:defRPr sz="1200">
                <a:solidFill>
                  <a:srgbClr val="334155"/>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618927" y="6355080"/>
            <a:ext cx="457200" cy="320040"/>
          </a:xfrm>
          <a:prstGeom prst="rect">
            <a:avLst/>
          </a:prstGeom>
          <a:extLst>
            <a:ext uri="{C572A759-6A51-4108-AA02-DFA0A04FC94B}">
              <ma14:wrappingTextBoxFlag xmlns:ma14="http://schemas.microsoft.com/office/mac/drawingml/2011/main" val="0"/>
            </a:ext>
          </a:extLst>
        </p:spPr>
        <p:txBody>
          <a:bodyPr lIns="0" tIns="0" rIns="0" bIns="0" anchor="t"/>
          <a:lstStyle>
            <a:lvl1pPr>
              <a:defRPr sz="1200">
                <a:solidFill>
                  <a:srgbClr val="8B93A7"/>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3.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3.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3.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3.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3.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4.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4.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4.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hyperlink" Target="https://darwinpg85.github.io/vibe-coding-proyecto-final" TargetMode="External"/><Relationship Id="rId2" Type="http://schemas.openxmlformats.org/officeDocument/2006/relationships/image" Target="../media/image-10-1.png"/><Relationship Id="rId3" Type="http://schemas.openxmlformats.org/officeDocument/2006/relationships/image" Target="../media/image-10-2.png"/><Relationship Id="rId4" Type="http://schemas.openxmlformats.org/officeDocument/2006/relationships/image" Target="../media/image-10-3.png"/><Relationship Id="rId5" Type="http://schemas.openxmlformats.org/officeDocument/2006/relationships/image" Target="../media/image-10-4.png"/><Relationship Id="rId6" Type="http://schemas.openxmlformats.org/officeDocument/2006/relationships/slideLayout" Target="../slideLayouts/slideLayout2.xml"/><Relationship Id="rId7"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40080"/>
            <a:ext cx="8229600" cy="365760"/>
          </a:xfrm>
          <a:prstGeom prst="rect">
            <a:avLst/>
          </a:prstGeom>
          <a:noFill/>
          <a:ln/>
        </p:spPr>
        <p:txBody>
          <a:bodyPr wrap="square" lIns="0" tIns="0" rIns="0" bIns="0" rtlCol="0" anchor="ctr"/>
          <a:lstStyle/>
          <a:p>
            <a:pPr indent="0" marL="0">
              <a:buNone/>
            </a:pPr>
            <a:r>
              <a:rPr lang="en-US" sz="1800" b="1" spc="200" kern="0" dirty="0">
                <a:solidFill>
                  <a:schemeClr val="accent3"/>
                </a:solidFill>
              </a:rPr>
              <a:t>GUÍA 08 · PROYECTO FINAL</a:t>
            </a:r>
            <a:endParaRPr lang="en-US" sz="1800" dirty="0"/>
          </a:p>
        </p:txBody>
      </p:sp>
      <p:sp>
        <p:nvSpPr>
          <p:cNvPr id="3" name="Text 1"/>
          <p:cNvSpPr txBox="1"/>
          <p:nvPr/>
        </p:nvSpPr>
        <p:spPr>
          <a:xfrm>
            <a:off x="548640" y="1143000"/>
            <a:ext cx="7863840" cy="1920240"/>
          </a:xfrm>
          <a:prstGeom prst="rect">
            <a:avLst/>
          </a:prstGeom>
          <a:noFill/>
          <a:ln/>
        </p:spPr>
        <p:txBody>
          <a:bodyPr wrap="square" lIns="0" tIns="0" rIns="0" bIns="0" rtlCol="0" anchor="t"/>
          <a:lstStyle/>
          <a:p>
            <a:pPr indent="0" marL="0">
              <a:buNone/>
            </a:pPr>
            <a:r>
              <a:rPr lang="en-US" sz="4400" b="1" dirty="0">
                <a:solidFill>
                  <a:schemeClr val="bg1"/>
                </a:solidFill>
                <a:latin typeface="Georgia" pitchFamily="34" charset="0"/>
                <a:ea typeface="Georgia" pitchFamily="34" charset="-122"/>
                <a:cs typeface="Georgia" pitchFamily="34" charset="-120"/>
              </a:rPr>
              <a:t>Asistente Trazable para Revisiones de Alcance</a:t>
            </a:r>
            <a:endParaRPr lang="en-US" sz="4400" dirty="0"/>
          </a:p>
        </p:txBody>
      </p:sp>
      <p:sp>
        <p:nvSpPr>
          <p:cNvPr id="4" name="Text 2"/>
          <p:cNvSpPr txBox="1"/>
          <p:nvPr/>
        </p:nvSpPr>
        <p:spPr>
          <a:xfrm>
            <a:off x="548640" y="3154680"/>
            <a:ext cx="7863840" cy="457200"/>
          </a:xfrm>
          <a:prstGeom prst="rect">
            <a:avLst/>
          </a:prstGeom>
          <a:noFill/>
          <a:ln/>
        </p:spPr>
        <p:txBody>
          <a:bodyPr wrap="square" lIns="0" tIns="0" rIns="0" bIns="0" rtlCol="0" anchor="ctr"/>
          <a:lstStyle/>
          <a:p>
            <a:pPr indent="0" marL="0">
              <a:buNone/>
            </a:pPr>
            <a:r>
              <a:rPr lang="en-US" sz="2400" i="1" dirty="0">
                <a:solidFill>
                  <a:schemeClr val="accent3"/>
                </a:solidFill>
              </a:rPr>
              <a:t>Datos de artículos con origen verificable</a:t>
            </a:r>
            <a:endParaRPr lang="en-US" sz="2400" dirty="0"/>
          </a:p>
        </p:txBody>
      </p:sp>
      <p:sp>
        <p:nvSpPr>
          <p:cNvPr id="5" name="Text 3"/>
          <p:cNvSpPr txBox="1"/>
          <p:nvPr/>
        </p:nvSpPr>
        <p:spPr>
          <a:xfrm>
            <a:off x="548640" y="3931920"/>
            <a:ext cx="7863840" cy="914400"/>
          </a:xfrm>
          <a:prstGeom prst="rect">
            <a:avLst/>
          </a:prstGeom>
          <a:noFill/>
          <a:ln/>
        </p:spPr>
        <p:txBody>
          <a:bodyPr wrap="square" lIns="0" tIns="0" rIns="0" bIns="0" rtlCol="0" anchor="t"/>
          <a:lstStyle/>
          <a:p>
            <a:pPr indent="0" marL="0">
              <a:spcAft>
                <a:spcPts val="600"/>
              </a:spcAft>
              <a:buNone/>
            </a:pPr>
            <a:r>
              <a:rPr lang="en-US" sz="2200" b="1" dirty="0">
                <a:solidFill>
                  <a:schemeClr val="bg1"/>
                </a:solidFill>
              </a:rPr>
              <a:t>Darwin Pillo</a:t>
            </a:r>
            <a:pPr indent="0" marL="0">
              <a:spcAft>
                <a:spcPts val="600"/>
              </a:spcAft>
              <a:buNone/>
            </a:pPr>
            <a:r>
              <a:rPr lang="en-US" sz="2200" dirty="0">
                <a:solidFill>
                  <a:srgbClr val="C9CEDB"/>
                </a:solidFill>
              </a:rPr>
              <a:t>  ·  UTPL</a:t>
            </a:r>
            <a:endParaRPr lang="en-US" sz="2200" dirty="0"/>
          </a:p>
          <a:p>
            <a:pPr indent="0" marL="0">
              <a:spcAft>
                <a:spcPts val="600"/>
              </a:spcAft>
              <a:buNone/>
            </a:pPr>
            <a:r>
              <a:rPr lang="en-US" sz="2200" b="1" dirty="0">
                <a:solidFill>
                  <a:schemeClr val="bg1"/>
                </a:solidFill>
              </a:rPr>
              <a:t>Julianna Montes de Oca</a:t>
            </a:r>
            <a:pPr indent="0" marL="0">
              <a:spcAft>
                <a:spcPts val="600"/>
              </a:spcAft>
              <a:buNone/>
            </a:pPr>
            <a:r>
              <a:rPr lang="en-US" sz="2200" dirty="0">
                <a:solidFill>
                  <a:srgbClr val="C9CEDB"/>
                </a:solidFill>
              </a:rPr>
              <a:t>  ·  Universidad UTE</a:t>
            </a:r>
            <a:endParaRPr lang="en-US" sz="2200" dirty="0"/>
          </a:p>
        </p:txBody>
      </p:sp>
      <p:sp>
        <p:nvSpPr>
          <p:cNvPr id="6" name="Text 4"/>
          <p:cNvSpPr txBox="1"/>
          <p:nvPr/>
        </p:nvSpPr>
        <p:spPr>
          <a:xfrm>
            <a:off x="548640" y="5715000"/>
            <a:ext cx="10058400" cy="365760"/>
          </a:xfrm>
          <a:prstGeom prst="rect">
            <a:avLst/>
          </a:prstGeom>
          <a:noFill/>
          <a:ln/>
        </p:spPr>
        <p:txBody>
          <a:bodyPr wrap="square" lIns="0" tIns="0" rIns="0" bIns="0" rtlCol="0" anchor="ctr"/>
          <a:lstStyle/>
          <a:p>
            <a:pPr indent="0" marL="0">
              <a:buNone/>
            </a:pPr>
            <a:r>
              <a:rPr lang="en-US" sz="1800" dirty="0">
                <a:solidFill>
                  <a:srgbClr val="C9CEDB"/>
                </a:solidFill>
              </a:rPr>
              <a:t>Narración generada con voz de IA (ElevenLabs) y revisada por los autores</a:t>
            </a:r>
            <a:endParaRPr lang="en-US" sz="1800" dirty="0"/>
          </a:p>
        </p:txBody>
      </p:sp>
      <p:sp>
        <p:nvSpPr>
          <p:cNvPr id="7" name="Shape 5"/>
          <p:cNvSpPr/>
          <p:nvPr/>
        </p:nvSpPr>
        <p:spPr>
          <a:xfrm>
            <a:off x="9052560" y="1234440"/>
            <a:ext cx="2286000" cy="2286000"/>
          </a:xfrm>
          <a:prstGeom prst="ellipse">
            <a:avLst/>
          </a:prstGeom>
          <a:solidFill>
            <a:srgbClr val="1A2140"/>
          </a:solidFill>
          <a:ln w="25400">
            <a:solidFill>
              <a:schemeClr val="accent3"/>
            </a:solidFill>
            <a:prstDash val="solid"/>
          </a:ln>
        </p:spPr>
      </p:sp>
      <p:sp>
        <p:nvSpPr>
          <p:cNvPr id="8" name="Text 6"/>
          <p:cNvSpPr txBox="1"/>
          <p:nvPr/>
        </p:nvSpPr>
        <p:spPr>
          <a:xfrm>
            <a:off x="9052560" y="1234440"/>
            <a:ext cx="2286000" cy="1463040"/>
          </a:xfrm>
          <a:prstGeom prst="rect">
            <a:avLst/>
          </a:prstGeom>
          <a:noFill/>
          <a:ln/>
        </p:spPr>
        <p:txBody>
          <a:bodyPr wrap="square" lIns="0" tIns="0" rIns="0" bIns="0" rtlCol="0" anchor="b"/>
          <a:lstStyle/>
          <a:p>
            <a:pPr algn="ctr" indent="0" marL="0">
              <a:buNone/>
            </a:pPr>
            <a:r>
              <a:rPr lang="en-US" sz="4000" b="1" dirty="0">
                <a:solidFill>
                  <a:schemeClr val="accent3"/>
                </a:solidFill>
                <a:latin typeface="Georgia" pitchFamily="34" charset="0"/>
                <a:ea typeface="Georgia" pitchFamily="34" charset="-122"/>
                <a:cs typeface="Georgia" pitchFamily="34" charset="-120"/>
              </a:rPr>
              <a:t>p. 3</a:t>
            </a:r>
            <a:endParaRPr lang="en-US" sz="4000" dirty="0"/>
          </a:p>
        </p:txBody>
      </p:sp>
      <p:sp>
        <p:nvSpPr>
          <p:cNvPr id="9" name="Text 7"/>
          <p:cNvSpPr txBox="1"/>
          <p:nvPr/>
        </p:nvSpPr>
        <p:spPr>
          <a:xfrm>
            <a:off x="9052560" y="2606040"/>
            <a:ext cx="2286000" cy="640080"/>
          </a:xfrm>
          <a:prstGeom prst="rect">
            <a:avLst/>
          </a:prstGeom>
          <a:noFill/>
          <a:ln/>
        </p:spPr>
        <p:txBody>
          <a:bodyPr wrap="square" lIns="0" tIns="0" rIns="0" bIns="0" rtlCol="0" anchor="t"/>
          <a:lstStyle/>
          <a:p>
            <a:pPr algn="ctr" indent="0" marL="0">
              <a:buNone/>
            </a:pPr>
            <a:r>
              <a:rPr lang="en-US" sz="3000" b="1" dirty="0">
                <a:solidFill>
                  <a:srgbClr val="5EEAD4"/>
                </a:solidFill>
              </a:rPr>
              <a:t>✓</a:t>
            </a:r>
            <a:endParaRPr lang="en-US" sz="3000" dirty="0"/>
          </a:p>
        </p:txBody>
      </p:sp>
      <p:sp>
        <p:nvSpPr>
          <p:cNvPr id="10" name="Shape 8"/>
          <p:cNvSpPr/>
          <p:nvPr/>
        </p:nvSpPr>
        <p:spPr>
          <a:xfrm>
            <a:off x="8558784" y="4489704"/>
            <a:ext cx="2688336" cy="0"/>
          </a:xfrm>
          <a:prstGeom prst="line">
            <a:avLst/>
          </a:prstGeom>
          <a:noFill/>
          <a:ln w="31750">
            <a:solidFill>
              <a:srgbClr val="5B4BDB"/>
            </a:solidFill>
            <a:prstDash val="dash"/>
          </a:ln>
        </p:spPr>
      </p:sp>
      <p:sp>
        <p:nvSpPr>
          <p:cNvPr id="11" name="Shape 9"/>
          <p:cNvSpPr/>
          <p:nvPr/>
        </p:nvSpPr>
        <p:spPr>
          <a:xfrm>
            <a:off x="8229600" y="4160520"/>
            <a:ext cx="658368" cy="658368"/>
          </a:xfrm>
          <a:prstGeom prst="ellipse">
            <a:avLst/>
          </a:prstGeom>
          <a:solidFill>
            <a:srgbClr val="5B4BDB"/>
          </a:solidFill>
          <a:ln w="12700">
            <a:solidFill>
              <a:srgbClr val="5B4BDB"/>
            </a:solidFill>
            <a:prstDash val="solid"/>
          </a:ln>
        </p:spPr>
      </p:sp>
      <p:pic>
        <p:nvPicPr>
          <p:cNvPr id="12" name="Image 0" descr="preencoded.png">    </p:cNvPr>
          <p:cNvPicPr>
            <a:picLocks noChangeAspect="1"/>
          </p:cNvPicPr>
          <p:nvPr/>
        </p:nvPicPr>
        <p:blipFill>
          <a:blip r:embed="rId1"/>
          <a:stretch>
            <a:fillRect/>
          </a:stretch>
        </p:blipFill>
        <p:spPr>
          <a:xfrm>
            <a:off x="8407359" y="4338279"/>
            <a:ext cx="302849" cy="302849"/>
          </a:xfrm>
          <a:prstGeom prst="rect">
            <a:avLst/>
          </a:prstGeom>
        </p:spPr>
      </p:pic>
      <p:sp>
        <p:nvSpPr>
          <p:cNvPr id="13" name="Shape 10"/>
          <p:cNvSpPr/>
          <p:nvPr/>
        </p:nvSpPr>
        <p:spPr>
          <a:xfrm>
            <a:off x="9125712" y="4160520"/>
            <a:ext cx="658368" cy="658368"/>
          </a:xfrm>
          <a:prstGeom prst="ellipse">
            <a:avLst/>
          </a:prstGeom>
          <a:solidFill>
            <a:srgbClr val="5B4BDB"/>
          </a:solidFill>
          <a:ln w="12700">
            <a:solidFill>
              <a:srgbClr val="5B4BDB"/>
            </a:solidFill>
            <a:prstDash val="solid"/>
          </a:ln>
        </p:spPr>
      </p:sp>
      <p:pic>
        <p:nvPicPr>
          <p:cNvPr id="14" name="Image 1" descr="preencoded.png">    </p:cNvPr>
          <p:cNvPicPr>
            <a:picLocks noChangeAspect="1"/>
          </p:cNvPicPr>
          <p:nvPr/>
        </p:nvPicPr>
        <p:blipFill>
          <a:blip r:embed="rId2"/>
          <a:stretch>
            <a:fillRect/>
          </a:stretch>
        </p:blipFill>
        <p:spPr>
          <a:xfrm>
            <a:off x="9303471" y="4338279"/>
            <a:ext cx="302849" cy="302849"/>
          </a:xfrm>
          <a:prstGeom prst="rect">
            <a:avLst/>
          </a:prstGeom>
        </p:spPr>
      </p:pic>
      <p:sp>
        <p:nvSpPr>
          <p:cNvPr id="15" name="Shape 11"/>
          <p:cNvSpPr/>
          <p:nvPr/>
        </p:nvSpPr>
        <p:spPr>
          <a:xfrm>
            <a:off x="10021824" y="4160520"/>
            <a:ext cx="658368" cy="658368"/>
          </a:xfrm>
          <a:prstGeom prst="ellipse">
            <a:avLst/>
          </a:prstGeom>
          <a:solidFill>
            <a:srgbClr val="5B4BDB"/>
          </a:solidFill>
          <a:ln w="12700">
            <a:solidFill>
              <a:srgbClr val="5B4BDB"/>
            </a:solidFill>
            <a:prstDash val="solid"/>
          </a:ln>
        </p:spPr>
      </p:sp>
      <p:pic>
        <p:nvPicPr>
          <p:cNvPr id="16" name="Image 2" descr="preencoded.png">    </p:cNvPr>
          <p:cNvPicPr>
            <a:picLocks noChangeAspect="1"/>
          </p:cNvPicPr>
          <p:nvPr/>
        </p:nvPicPr>
        <p:blipFill>
          <a:blip r:embed="rId3"/>
          <a:stretch>
            <a:fillRect/>
          </a:stretch>
        </p:blipFill>
        <p:spPr>
          <a:xfrm>
            <a:off x="10199583" y="4338279"/>
            <a:ext cx="302849" cy="302849"/>
          </a:xfrm>
          <a:prstGeom prst="rect">
            <a:avLst/>
          </a:prstGeom>
        </p:spPr>
      </p:pic>
      <p:sp>
        <p:nvSpPr>
          <p:cNvPr id="17" name="Shape 12"/>
          <p:cNvSpPr/>
          <p:nvPr/>
        </p:nvSpPr>
        <p:spPr>
          <a:xfrm>
            <a:off x="10917936" y="4160520"/>
            <a:ext cx="658368" cy="658368"/>
          </a:xfrm>
          <a:prstGeom prst="ellipse">
            <a:avLst/>
          </a:prstGeom>
          <a:solidFill>
            <a:srgbClr val="0D9488"/>
          </a:solidFill>
          <a:ln w="12700">
            <a:solidFill>
              <a:srgbClr val="0D9488"/>
            </a:solidFill>
            <a:prstDash val="solid"/>
          </a:ln>
        </p:spPr>
      </p:sp>
      <p:pic>
        <p:nvPicPr>
          <p:cNvPr id="18" name="Image 3" descr="preencoded.png">    </p:cNvPr>
          <p:cNvPicPr>
            <a:picLocks noChangeAspect="1"/>
          </p:cNvPicPr>
          <p:nvPr/>
        </p:nvPicPr>
        <p:blipFill>
          <a:blip r:embed="rId4"/>
          <a:stretch>
            <a:fillRect/>
          </a:stretch>
        </p:blipFill>
        <p:spPr>
          <a:xfrm>
            <a:off x="11095695" y="4338279"/>
            <a:ext cx="302849" cy="302849"/>
          </a:xfrm>
          <a:prstGeom prst="rect">
            <a:avLst/>
          </a:prstGeom>
        </p:spPr>
      </p:pic>
      <p:sp>
        <p:nvSpPr>
          <p:cNvPr id="19" name="Text 13"/>
          <p:cNvSpPr txBox="1"/>
          <p:nvPr/>
        </p:nvSpPr>
        <p:spPr>
          <a:xfrm>
            <a:off x="8046720" y="4892040"/>
            <a:ext cx="1024128" cy="292608"/>
          </a:xfrm>
          <a:prstGeom prst="rect">
            <a:avLst/>
          </a:prstGeom>
          <a:noFill/>
          <a:ln/>
        </p:spPr>
        <p:txBody>
          <a:bodyPr wrap="square" lIns="0" tIns="0" rIns="0" bIns="0" rtlCol="0" anchor="ctr"/>
          <a:lstStyle/>
          <a:p>
            <a:pPr algn="ctr" indent="0" marL="0">
              <a:buNone/>
            </a:pPr>
            <a:r>
              <a:rPr lang="en-US" sz="1400" dirty="0">
                <a:solidFill>
                  <a:srgbClr val="C9CEDB"/>
                </a:solidFill>
              </a:rPr>
              <a:t>Gestante</a:t>
            </a:r>
            <a:endParaRPr lang="en-US" sz="1400" dirty="0"/>
          </a:p>
        </p:txBody>
      </p:sp>
      <p:sp>
        <p:nvSpPr>
          <p:cNvPr id="20" name="Text 14"/>
          <p:cNvSpPr txBox="1"/>
          <p:nvPr/>
        </p:nvSpPr>
        <p:spPr>
          <a:xfrm>
            <a:off x="8942832" y="4892040"/>
            <a:ext cx="1024128" cy="292608"/>
          </a:xfrm>
          <a:prstGeom prst="rect">
            <a:avLst/>
          </a:prstGeom>
          <a:noFill/>
          <a:ln/>
        </p:spPr>
        <p:txBody>
          <a:bodyPr wrap="square" lIns="0" tIns="0" rIns="0" bIns="0" rtlCol="0" anchor="ctr"/>
          <a:lstStyle/>
          <a:p>
            <a:pPr algn="ctr" indent="0" marL="0">
              <a:buNone/>
            </a:pPr>
            <a:r>
              <a:rPr lang="en-US" sz="1400" dirty="0">
                <a:solidFill>
                  <a:srgbClr val="C9CEDB"/>
                </a:solidFill>
              </a:rPr>
              <a:t>PA y FC</a:t>
            </a:r>
            <a:endParaRPr lang="en-US" sz="1400" dirty="0"/>
          </a:p>
        </p:txBody>
      </p:sp>
      <p:sp>
        <p:nvSpPr>
          <p:cNvPr id="21" name="Text 15"/>
          <p:cNvSpPr txBox="1"/>
          <p:nvPr/>
        </p:nvSpPr>
        <p:spPr>
          <a:xfrm>
            <a:off x="9838944" y="4892040"/>
            <a:ext cx="1024128" cy="292608"/>
          </a:xfrm>
          <a:prstGeom prst="rect">
            <a:avLst/>
          </a:prstGeom>
          <a:noFill/>
          <a:ln/>
        </p:spPr>
        <p:txBody>
          <a:bodyPr wrap="square" lIns="0" tIns="0" rIns="0" bIns="0" rtlCol="0" anchor="ctr"/>
          <a:lstStyle/>
          <a:p>
            <a:pPr algn="ctr" indent="0" marL="0">
              <a:buNone/>
            </a:pPr>
            <a:r>
              <a:rPr lang="en-US" sz="1400" dirty="0">
                <a:solidFill>
                  <a:srgbClr val="C9CEDB"/>
                </a:solidFill>
              </a:rPr>
              <a:t>Borde</a:t>
            </a:r>
            <a:endParaRPr lang="en-US" sz="1400" dirty="0"/>
          </a:p>
        </p:txBody>
      </p:sp>
      <p:sp>
        <p:nvSpPr>
          <p:cNvPr id="22" name="Text 16"/>
          <p:cNvSpPr txBox="1"/>
          <p:nvPr/>
        </p:nvSpPr>
        <p:spPr>
          <a:xfrm>
            <a:off x="10735056" y="4892040"/>
            <a:ext cx="1024128" cy="292608"/>
          </a:xfrm>
          <a:prstGeom prst="rect">
            <a:avLst/>
          </a:prstGeom>
          <a:noFill/>
          <a:ln/>
        </p:spPr>
        <p:txBody>
          <a:bodyPr wrap="square" lIns="0" tIns="0" rIns="0" bIns="0" rtlCol="0" anchor="ctr"/>
          <a:lstStyle/>
          <a:p>
            <a:pPr algn="ctr" indent="0" marL="0">
              <a:buNone/>
            </a:pPr>
            <a:r>
              <a:rPr lang="en-US" sz="1400" dirty="0">
                <a:solidFill>
                  <a:srgbClr val="C9CEDB"/>
                </a:solidFill>
              </a:rPr>
              <a:t>LoRaWAN</a:t>
            </a:r>
            <a:endParaRPr lang="en-US" sz="1400" dirty="0"/>
          </a:p>
        </p:txBody>
      </p:sp>
      <p:sp>
        <p:nvSpPr>
          <p:cNvPr id="25" name="Slide Number Placeholder 0"/>
          <p:cNvSpPr>
            <a:spLocks noGrp="1"/>
          </p:cNvSpPr>
          <p:nvPr>
            <p:ph type="sldNum" sz="quarter" idx="4294967295"/>
          </p:nvPr>
        </p:nvSpPr>
        <p:spPr>
          <a:xfrm>
            <a:off x="10618927" y="6355080"/>
            <a:ext cx="457200" cy="320040"/>
          </a:xfrm>
          <a:prstGeom prst="rect">
            <a:avLst/>
          </a:prstGeom>
          <a:extLst>
            <a:ext uri="{C572A759-6A51-4108-AA02-DFA0A04FC94B}">
              <ma14:wrappingTextBoxFlag xmlns:ma14="http://schemas.microsoft.com/office/mac/drawingml/2011/main" val="0"/>
            </a:ext>
          </a:extLst>
        </p:spPr>
        <p:txBody>
          <a:bodyPr lIns="0" tIns="0" rIns="0" bIns="0" anchor="t"/>
          <a:lstStyle>
            <a:lvl1pPr>
              <a:defRPr sz="1200">
                <a:solidFill>
                  <a:srgbClr val="8B93A7"/>
                </a:solidFill>
              </a:defRPr>
            </a:lvl1pPr>
          </a:lstStyle>
          <a:p>
            <a:pPr algn="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2"/>
          <p:cNvSpPr/>
          <p:nvPr>
            <p:ph idx="102" type="title" hasCustomPrompt="1"/>
          </p:nvPr>
        </p:nvSpPr>
        <p:spPr>
          <a:xfrm>
            <a:off x="548640" y="365760"/>
            <a:ext cx="11094415" cy="777240"/>
          </a:xfrm>
          <a:prstGeom prst="rect">
            <a:avLst/>
          </a:prstGeom>
          <a:noFill/>
          <a:ln/>
        </p:spPr>
        <p:txBody>
          <a:bodyPr wrap="square" lIns="0" tIns="0" rIns="0" bIns="0" rtlCol="0" anchor="ctr"/>
          <a:lstStyle/>
          <a:p>
            <a:pPr indent="0" marL="0">
              <a:buNone/>
            </a:pPr>
            <a:r>
              <a:rPr lang="en-US" sz="3400" b="1" dirty="0">
                <a:solidFill>
                  <a:schemeClr val="tx1"/>
                </a:solidFill>
                <a:latin typeface="Georgia" pitchFamily="34" charset="0"/>
                <a:ea typeface="Georgia" pitchFamily="34" charset="-122"/>
                <a:cs typeface="Georgia" pitchFamily="34" charset="-120"/>
              </a:rPr>
              <a:t>Datos sin origen verificable</a:t>
            </a:r>
            <a:endParaRPr lang="en-US" sz="3400" dirty="0"/>
          </a:p>
        </p:txBody>
      </p:sp>
      <p:sp>
        <p:nvSpPr>
          <p:cNvPr id="3" name="Text 1"/>
          <p:cNvSpPr txBox="1"/>
          <p:nvPr/>
        </p:nvSpPr>
        <p:spPr>
          <a:xfrm>
            <a:off x="548640" y="1737360"/>
            <a:ext cx="5303520" cy="3291840"/>
          </a:xfrm>
          <a:prstGeom prst="rect">
            <a:avLst/>
          </a:prstGeom>
          <a:noFill/>
          <a:ln/>
        </p:spPr>
        <p:txBody>
          <a:bodyPr wrap="square" lIns="0" tIns="0" rIns="0" bIns="0" rtlCol="0" anchor="ctr"/>
          <a:lstStyle/>
          <a:p>
            <a:pPr indent="0" marL="0">
              <a:buNone/>
            </a:pPr>
            <a:r>
              <a:rPr lang="en-US" sz="3600" dirty="0">
                <a:solidFill>
                  <a:schemeClr val="tx1"/>
                </a:solidFill>
                <a:latin typeface="Georgia" pitchFamily="34" charset="0"/>
                <a:ea typeface="Georgia" pitchFamily="34" charset="-122"/>
                <a:cs typeface="Georgia" pitchFamily="34" charset="-120"/>
              </a:rPr>
              <a:t>Con IA en chats sueltos, el dato pierde su página.</a:t>
            </a:r>
            <a:endParaRPr lang="en-US" sz="3600" dirty="0"/>
          </a:p>
        </p:txBody>
      </p:sp>
      <p:sp>
        <p:nvSpPr>
          <p:cNvPr id="4" name="Shape 2"/>
          <p:cNvSpPr/>
          <p:nvPr/>
        </p:nvSpPr>
        <p:spPr>
          <a:xfrm>
            <a:off x="6217920" y="1737360"/>
            <a:ext cx="5422392" cy="3291840"/>
          </a:xfrm>
          <a:prstGeom prst="roundRect">
            <a:avLst>
              <a:gd name="adj" fmla="val 3333"/>
            </a:avLst>
          </a:prstGeom>
          <a:solidFill>
            <a:schemeClr val="accent4"/>
          </a:solidFill>
          <a:ln w="12700">
            <a:solidFill>
              <a:schemeClr val="accent4"/>
            </a:solidFill>
            <a:prstDash val="solid"/>
          </a:ln>
        </p:spPr>
      </p:sp>
      <p:sp>
        <p:nvSpPr>
          <p:cNvPr id="5" name="Shape 3"/>
          <p:cNvSpPr/>
          <p:nvPr/>
        </p:nvSpPr>
        <p:spPr>
          <a:xfrm>
            <a:off x="6629400" y="2103120"/>
            <a:ext cx="1097280" cy="1097280"/>
          </a:xfrm>
          <a:prstGeom prst="ellipse">
            <a:avLst/>
          </a:prstGeom>
          <a:solidFill>
            <a:srgbClr val="5B4BDB"/>
          </a:solidFill>
          <a:ln w="12700">
            <a:solidFill>
              <a:srgbClr val="5B4BDB"/>
            </a:solidFill>
            <a:prstDash val="solid"/>
          </a:ln>
        </p:spPr>
      </p:sp>
      <p:pic>
        <p:nvPicPr>
          <p:cNvPr id="6" name="Image 0" descr="preencoded.png">    </p:cNvPr>
          <p:cNvPicPr>
            <a:picLocks noChangeAspect="1"/>
          </p:cNvPicPr>
          <p:nvPr/>
        </p:nvPicPr>
        <p:blipFill>
          <a:blip r:embed="rId1"/>
          <a:stretch>
            <a:fillRect/>
          </a:stretch>
        </p:blipFill>
        <p:spPr>
          <a:xfrm>
            <a:off x="6925666" y="2399386"/>
            <a:ext cx="504749" cy="504749"/>
          </a:xfrm>
          <a:prstGeom prst="rect">
            <a:avLst/>
          </a:prstGeom>
        </p:spPr>
      </p:pic>
      <p:sp>
        <p:nvSpPr>
          <p:cNvPr id="7" name="Text 4"/>
          <p:cNvSpPr txBox="1"/>
          <p:nvPr/>
        </p:nvSpPr>
        <p:spPr>
          <a:xfrm>
            <a:off x="6629400" y="3429000"/>
            <a:ext cx="4663440" cy="1371600"/>
          </a:xfrm>
          <a:prstGeom prst="rect">
            <a:avLst/>
          </a:prstGeom>
          <a:noFill/>
          <a:ln/>
        </p:spPr>
        <p:txBody>
          <a:bodyPr wrap="square" lIns="0" tIns="0" rIns="0" bIns="0" rtlCol="0" anchor="t"/>
          <a:lstStyle/>
          <a:p>
            <a:pPr indent="0" marL="0">
              <a:buNone/>
            </a:pPr>
            <a:r>
              <a:rPr lang="en-US" sz="2600" dirty="0">
                <a:solidFill>
                  <a:schemeClr val="tx1"/>
                </a:solidFill>
              </a:rPr>
              <a:t>Caso real: IA marcó «sin DOI» un artículo que lo tenía.</a:t>
            </a:r>
            <a:endParaRPr lang="en-US" sz="2600" dirty="0"/>
          </a:p>
        </p:txBody>
      </p:sp>
      <p:sp>
        <p:nvSpPr>
          <p:cNvPr id="25" name="Slide Number Placeholder 0"/>
          <p:cNvSpPr>
            <a:spLocks noGrp="1"/>
          </p:cNvSpPr>
          <p:nvPr>
            <p:ph type="sldNum" sz="quarter" idx="4294967295"/>
          </p:nvPr>
        </p:nvSpPr>
        <p:spPr>
          <a:xfrm>
            <a:off x="10618927" y="6355080"/>
            <a:ext cx="457200" cy="320040"/>
          </a:xfrm>
          <a:prstGeom prst="rect">
            <a:avLst/>
          </a:prstGeom>
          <a:extLst>
            <a:ext uri="{C572A759-6A51-4108-AA02-DFA0A04FC94B}">
              <ma14:wrappingTextBoxFlag xmlns:ma14="http://schemas.microsoft.com/office/mac/drawingml/2011/main" val="0"/>
            </a:ext>
          </a:extLst>
        </p:spPr>
        <p:txBody>
          <a:bodyPr lIns="0" tIns="0" rIns="0" bIns="0" anchor="t"/>
          <a:lstStyle>
            <a:lvl1pPr>
              <a:defRPr sz="1200">
                <a:solidFill>
                  <a:srgbClr val="334155"/>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2"/>
          <p:cNvSpPr/>
          <p:nvPr>
            <p:ph idx="102" type="title" hasCustomPrompt="1"/>
          </p:nvPr>
        </p:nvSpPr>
        <p:spPr>
          <a:xfrm>
            <a:off x="548640" y="365760"/>
            <a:ext cx="11094415" cy="777240"/>
          </a:xfrm>
          <a:prstGeom prst="rect">
            <a:avLst/>
          </a:prstGeom>
          <a:noFill/>
          <a:ln/>
        </p:spPr>
        <p:txBody>
          <a:bodyPr wrap="square" lIns="0" tIns="0" rIns="0" bIns="0" rtlCol="0" anchor="ctr"/>
          <a:lstStyle/>
          <a:p>
            <a:pPr indent="0" marL="0">
              <a:buNone/>
            </a:pPr>
            <a:r>
              <a:rPr lang="en-US" sz="3400" b="1" dirty="0">
                <a:solidFill>
                  <a:schemeClr val="tx1"/>
                </a:solidFill>
                <a:latin typeface="Georgia" pitchFamily="34" charset="0"/>
                <a:ea typeface="Georgia" pitchFamily="34" charset="-122"/>
                <a:cs typeface="Georgia" pitchFamily="34" charset="-120"/>
              </a:rPr>
              <a:t>La herramienta</a:t>
            </a:r>
            <a:endParaRPr lang="en-US" sz="3400" dirty="0"/>
          </a:p>
        </p:txBody>
      </p:sp>
      <p:sp>
        <p:nvSpPr>
          <p:cNvPr id="3" name="Shape 1"/>
          <p:cNvSpPr/>
          <p:nvPr/>
        </p:nvSpPr>
        <p:spPr>
          <a:xfrm>
            <a:off x="548640" y="1600200"/>
            <a:ext cx="3454298" cy="3017520"/>
          </a:xfrm>
          <a:prstGeom prst="roundRect">
            <a:avLst>
              <a:gd name="adj" fmla="val 3636"/>
            </a:avLst>
          </a:prstGeom>
          <a:solidFill>
            <a:schemeClr val="bg1"/>
          </a:solidFill>
          <a:ln w="12700">
            <a:solidFill>
              <a:srgbClr val="DDDDE8"/>
            </a:solidFill>
            <a:prstDash val="solid"/>
          </a:ln>
          <a:effectLst>
            <a:outerShdw sx="100000" sy="100000" kx="0" ky="0" algn="bl" rotWithShape="0" blurRad="101600" dist="25400" dir="5400000">
              <a:srgbClr val="0B1020">
                <a:alpha val="12000"/>
              </a:srgbClr>
            </a:outerShdw>
          </a:effectLst>
        </p:spPr>
      </p:sp>
      <p:sp>
        <p:nvSpPr>
          <p:cNvPr id="4" name="Shape 2"/>
          <p:cNvSpPr/>
          <p:nvPr/>
        </p:nvSpPr>
        <p:spPr>
          <a:xfrm>
            <a:off x="914400" y="1920240"/>
            <a:ext cx="868680" cy="868680"/>
          </a:xfrm>
          <a:prstGeom prst="ellipse">
            <a:avLst/>
          </a:prstGeom>
          <a:solidFill>
            <a:srgbClr val="5B4BDB"/>
          </a:solidFill>
          <a:ln w="12700">
            <a:solidFill>
              <a:srgbClr val="5B4BDB"/>
            </a:solidFill>
            <a:prstDash val="solid"/>
          </a:ln>
        </p:spPr>
      </p:sp>
      <p:pic>
        <p:nvPicPr>
          <p:cNvPr id="5" name="Image 0" descr="preencoded.png">    </p:cNvPr>
          <p:cNvPicPr>
            <a:picLocks noChangeAspect="1"/>
          </p:cNvPicPr>
          <p:nvPr/>
        </p:nvPicPr>
        <p:blipFill>
          <a:blip r:embed="rId1"/>
          <a:stretch>
            <a:fillRect/>
          </a:stretch>
        </p:blipFill>
        <p:spPr>
          <a:xfrm>
            <a:off x="1148944" y="2154784"/>
            <a:ext cx="399593" cy="399593"/>
          </a:xfrm>
          <a:prstGeom prst="rect">
            <a:avLst/>
          </a:prstGeom>
        </p:spPr>
      </p:pic>
      <p:sp>
        <p:nvSpPr>
          <p:cNvPr id="6" name="Text 3"/>
          <p:cNvSpPr txBox="1"/>
          <p:nvPr/>
        </p:nvSpPr>
        <p:spPr>
          <a:xfrm>
            <a:off x="914400" y="2926080"/>
            <a:ext cx="2722778" cy="502920"/>
          </a:xfrm>
          <a:prstGeom prst="rect">
            <a:avLst/>
          </a:prstGeom>
          <a:noFill/>
          <a:ln/>
        </p:spPr>
        <p:txBody>
          <a:bodyPr wrap="square" lIns="0" tIns="0" rIns="0" bIns="0" rtlCol="0" anchor="ctr"/>
          <a:lstStyle/>
          <a:p>
            <a:pPr indent="0" marL="0">
              <a:buNone/>
            </a:pPr>
            <a:r>
              <a:rPr lang="en-US" sz="2600" b="1" dirty="0">
                <a:solidFill>
                  <a:schemeClr val="tx1"/>
                </a:solidFill>
              </a:rPr>
              <a:t>Usa</a:t>
            </a:r>
            <a:endParaRPr lang="en-US" sz="2600" dirty="0"/>
          </a:p>
        </p:txBody>
      </p:sp>
      <p:sp>
        <p:nvSpPr>
          <p:cNvPr id="7" name="Text 4"/>
          <p:cNvSpPr txBox="1"/>
          <p:nvPr/>
        </p:nvSpPr>
        <p:spPr>
          <a:xfrm>
            <a:off x="914400" y="3474720"/>
            <a:ext cx="2722778" cy="1005840"/>
          </a:xfrm>
          <a:prstGeom prst="rect">
            <a:avLst/>
          </a:prstGeom>
          <a:noFill/>
          <a:ln/>
        </p:spPr>
        <p:txBody>
          <a:bodyPr wrap="square" lIns="0" tIns="0" rIns="0" bIns="0" rtlCol="0" anchor="t"/>
          <a:lstStyle/>
          <a:p>
            <a:pPr indent="0" marL="0">
              <a:buNone/>
            </a:pPr>
            <a:r>
              <a:rPr lang="en-US" sz="2400" dirty="0">
                <a:solidFill>
                  <a:schemeClr val="tx2"/>
                </a:solidFill>
              </a:rPr>
              <a:t>Equipo de revisión</a:t>
            </a:r>
            <a:endParaRPr lang="en-US" sz="2400" dirty="0"/>
          </a:p>
        </p:txBody>
      </p:sp>
      <p:sp>
        <p:nvSpPr>
          <p:cNvPr id="8" name="Shape 5"/>
          <p:cNvSpPr/>
          <p:nvPr/>
        </p:nvSpPr>
        <p:spPr>
          <a:xfrm>
            <a:off x="4368698" y="1600200"/>
            <a:ext cx="3454298" cy="3017520"/>
          </a:xfrm>
          <a:prstGeom prst="roundRect">
            <a:avLst>
              <a:gd name="adj" fmla="val 3636"/>
            </a:avLst>
          </a:prstGeom>
          <a:solidFill>
            <a:schemeClr val="bg1"/>
          </a:solidFill>
          <a:ln w="12700">
            <a:solidFill>
              <a:srgbClr val="DDDDE8"/>
            </a:solidFill>
            <a:prstDash val="solid"/>
          </a:ln>
          <a:effectLst>
            <a:outerShdw sx="100000" sy="100000" kx="0" ky="0" algn="bl" rotWithShape="0" blurRad="101600" dist="25400" dir="5400000">
              <a:srgbClr val="0B1020">
                <a:alpha val="12000"/>
              </a:srgbClr>
            </a:outerShdw>
          </a:effectLst>
        </p:spPr>
      </p:sp>
      <p:sp>
        <p:nvSpPr>
          <p:cNvPr id="9" name="Shape 6"/>
          <p:cNvSpPr/>
          <p:nvPr/>
        </p:nvSpPr>
        <p:spPr>
          <a:xfrm>
            <a:off x="4734458" y="1920240"/>
            <a:ext cx="868680" cy="868680"/>
          </a:xfrm>
          <a:prstGeom prst="ellipse">
            <a:avLst/>
          </a:prstGeom>
          <a:solidFill>
            <a:srgbClr val="5B4BDB"/>
          </a:solidFill>
          <a:ln w="12700">
            <a:solidFill>
              <a:srgbClr val="5B4BDB"/>
            </a:solidFill>
            <a:prstDash val="solid"/>
          </a:ln>
        </p:spPr>
      </p:sp>
      <p:pic>
        <p:nvPicPr>
          <p:cNvPr id="10" name="Image 1" descr="preencoded.png">    </p:cNvPr>
          <p:cNvPicPr>
            <a:picLocks noChangeAspect="1"/>
          </p:cNvPicPr>
          <p:nvPr/>
        </p:nvPicPr>
        <p:blipFill>
          <a:blip r:embed="rId2"/>
          <a:stretch>
            <a:fillRect/>
          </a:stretch>
        </p:blipFill>
        <p:spPr>
          <a:xfrm>
            <a:off x="4969002" y="2154784"/>
            <a:ext cx="399593" cy="399593"/>
          </a:xfrm>
          <a:prstGeom prst="rect">
            <a:avLst/>
          </a:prstGeom>
        </p:spPr>
      </p:pic>
      <p:sp>
        <p:nvSpPr>
          <p:cNvPr id="11" name="Text 7"/>
          <p:cNvSpPr txBox="1"/>
          <p:nvPr/>
        </p:nvSpPr>
        <p:spPr>
          <a:xfrm>
            <a:off x="4734458" y="2926080"/>
            <a:ext cx="2722778" cy="502920"/>
          </a:xfrm>
          <a:prstGeom prst="rect">
            <a:avLst/>
          </a:prstGeom>
          <a:noFill/>
          <a:ln/>
        </p:spPr>
        <p:txBody>
          <a:bodyPr wrap="square" lIns="0" tIns="0" rIns="0" bIns="0" rtlCol="0" anchor="ctr"/>
          <a:lstStyle/>
          <a:p>
            <a:pPr indent="0" marL="0">
              <a:buNone/>
            </a:pPr>
            <a:r>
              <a:rPr lang="en-US" sz="2600" b="1" dirty="0">
                <a:solidFill>
                  <a:schemeClr val="tx1"/>
                </a:solidFill>
              </a:rPr>
              <a:t>Recibe</a:t>
            </a:r>
            <a:endParaRPr lang="en-US" sz="2600" dirty="0"/>
          </a:p>
        </p:txBody>
      </p:sp>
      <p:sp>
        <p:nvSpPr>
          <p:cNvPr id="12" name="Text 8"/>
          <p:cNvSpPr txBox="1"/>
          <p:nvPr/>
        </p:nvSpPr>
        <p:spPr>
          <a:xfrm>
            <a:off x="4734458" y="3474720"/>
            <a:ext cx="2722778" cy="1005840"/>
          </a:xfrm>
          <a:prstGeom prst="rect">
            <a:avLst/>
          </a:prstGeom>
          <a:noFill/>
          <a:ln/>
        </p:spPr>
        <p:txBody>
          <a:bodyPr wrap="square" lIns="0" tIns="0" rIns="0" bIns="0" rtlCol="0" anchor="t"/>
          <a:lstStyle/>
          <a:p>
            <a:pPr indent="0" marL="0">
              <a:buNone/>
            </a:pPr>
            <a:r>
              <a:rPr lang="en-US" sz="2400" dirty="0">
                <a:solidFill>
                  <a:schemeClr val="tx2"/>
                </a:solidFill>
              </a:rPr>
              <a:t>PDF, criterios y variables</a:t>
            </a:r>
            <a:endParaRPr lang="en-US" sz="2400" dirty="0"/>
          </a:p>
        </p:txBody>
      </p:sp>
      <p:sp>
        <p:nvSpPr>
          <p:cNvPr id="13" name="Shape 9"/>
          <p:cNvSpPr/>
          <p:nvPr/>
        </p:nvSpPr>
        <p:spPr>
          <a:xfrm>
            <a:off x="8188757" y="1600200"/>
            <a:ext cx="3454298" cy="3017520"/>
          </a:xfrm>
          <a:prstGeom prst="roundRect">
            <a:avLst>
              <a:gd name="adj" fmla="val 3636"/>
            </a:avLst>
          </a:prstGeom>
          <a:solidFill>
            <a:schemeClr val="bg1"/>
          </a:solidFill>
          <a:ln w="12700">
            <a:solidFill>
              <a:srgbClr val="DDDDE8"/>
            </a:solidFill>
            <a:prstDash val="solid"/>
          </a:ln>
          <a:effectLst>
            <a:outerShdw sx="100000" sy="100000" kx="0" ky="0" algn="bl" rotWithShape="0" blurRad="101600" dist="25400" dir="5400000">
              <a:srgbClr val="0B1020">
                <a:alpha val="12000"/>
              </a:srgbClr>
            </a:outerShdw>
          </a:effectLst>
        </p:spPr>
      </p:sp>
      <p:sp>
        <p:nvSpPr>
          <p:cNvPr id="14" name="Shape 10"/>
          <p:cNvSpPr/>
          <p:nvPr/>
        </p:nvSpPr>
        <p:spPr>
          <a:xfrm>
            <a:off x="8554517" y="1920240"/>
            <a:ext cx="868680" cy="868680"/>
          </a:xfrm>
          <a:prstGeom prst="ellipse">
            <a:avLst/>
          </a:prstGeom>
          <a:solidFill>
            <a:srgbClr val="0D9488"/>
          </a:solidFill>
          <a:ln w="12700">
            <a:solidFill>
              <a:srgbClr val="0D9488"/>
            </a:solidFill>
            <a:prstDash val="solid"/>
          </a:ln>
        </p:spPr>
      </p:sp>
      <p:pic>
        <p:nvPicPr>
          <p:cNvPr id="15" name="Image 2" descr="preencoded.png">    </p:cNvPr>
          <p:cNvPicPr>
            <a:picLocks noChangeAspect="1"/>
          </p:cNvPicPr>
          <p:nvPr/>
        </p:nvPicPr>
        <p:blipFill>
          <a:blip r:embed="rId3"/>
          <a:stretch>
            <a:fillRect/>
          </a:stretch>
        </p:blipFill>
        <p:spPr>
          <a:xfrm>
            <a:off x="8789060" y="2154784"/>
            <a:ext cx="399593" cy="399593"/>
          </a:xfrm>
          <a:prstGeom prst="rect">
            <a:avLst/>
          </a:prstGeom>
        </p:spPr>
      </p:pic>
      <p:sp>
        <p:nvSpPr>
          <p:cNvPr id="16" name="Text 11"/>
          <p:cNvSpPr txBox="1"/>
          <p:nvPr/>
        </p:nvSpPr>
        <p:spPr>
          <a:xfrm>
            <a:off x="8554517" y="2926080"/>
            <a:ext cx="2722778" cy="502920"/>
          </a:xfrm>
          <a:prstGeom prst="rect">
            <a:avLst/>
          </a:prstGeom>
          <a:noFill/>
          <a:ln/>
        </p:spPr>
        <p:txBody>
          <a:bodyPr wrap="square" lIns="0" tIns="0" rIns="0" bIns="0" rtlCol="0" anchor="ctr"/>
          <a:lstStyle/>
          <a:p>
            <a:pPr indent="0" marL="0">
              <a:buNone/>
            </a:pPr>
            <a:r>
              <a:rPr lang="en-US" sz="2600" b="1" dirty="0">
                <a:solidFill>
                  <a:schemeClr val="tx1"/>
                </a:solidFill>
              </a:rPr>
              <a:t>Entrega</a:t>
            </a:r>
            <a:endParaRPr lang="en-US" sz="2600" dirty="0"/>
          </a:p>
        </p:txBody>
      </p:sp>
      <p:sp>
        <p:nvSpPr>
          <p:cNvPr id="17" name="Text 12"/>
          <p:cNvSpPr txBox="1"/>
          <p:nvPr/>
        </p:nvSpPr>
        <p:spPr>
          <a:xfrm>
            <a:off x="8554517" y="3474720"/>
            <a:ext cx="2722778" cy="1005840"/>
          </a:xfrm>
          <a:prstGeom prst="rect">
            <a:avLst/>
          </a:prstGeom>
          <a:noFill/>
          <a:ln/>
        </p:spPr>
        <p:txBody>
          <a:bodyPr wrap="square" lIns="0" tIns="0" rIns="0" bIns="0" rtlCol="0" anchor="t"/>
          <a:lstStyle/>
          <a:p>
            <a:pPr indent="0" marL="0">
              <a:buNone/>
            </a:pPr>
            <a:r>
              <a:rPr lang="en-US" sz="2400" dirty="0">
                <a:solidFill>
                  <a:schemeClr val="tx2"/>
                </a:solidFill>
              </a:rPr>
              <a:t>Valor, pasaje, página y decisión</a:t>
            </a:r>
            <a:endParaRPr lang="en-US" sz="2400" dirty="0"/>
          </a:p>
        </p:txBody>
      </p:sp>
      <p:sp>
        <p:nvSpPr>
          <p:cNvPr id="18" name="Shape 13"/>
          <p:cNvSpPr/>
          <p:nvPr/>
        </p:nvSpPr>
        <p:spPr>
          <a:xfrm>
            <a:off x="548640" y="5029200"/>
            <a:ext cx="3291840" cy="548640"/>
          </a:xfrm>
          <a:prstGeom prst="roundRect">
            <a:avLst>
              <a:gd name="adj" fmla="val 20000"/>
            </a:avLst>
          </a:prstGeom>
          <a:solidFill>
            <a:schemeClr val="accent5"/>
          </a:solidFill>
          <a:ln w="12700">
            <a:solidFill>
              <a:schemeClr val="accent5"/>
            </a:solidFill>
            <a:prstDash val="solid"/>
          </a:ln>
        </p:spPr>
      </p:sp>
      <p:sp>
        <p:nvSpPr>
          <p:cNvPr id="19" name="Text 14"/>
          <p:cNvSpPr txBox="1"/>
          <p:nvPr/>
        </p:nvSpPr>
        <p:spPr>
          <a:xfrm>
            <a:off x="548640" y="5029200"/>
            <a:ext cx="3291840" cy="548640"/>
          </a:xfrm>
          <a:prstGeom prst="rect">
            <a:avLst/>
          </a:prstGeom>
          <a:noFill/>
          <a:ln/>
        </p:spPr>
        <p:txBody>
          <a:bodyPr wrap="square" lIns="0" tIns="0" rIns="0" bIns="0" rtlCol="0" anchor="ctr"/>
          <a:lstStyle/>
          <a:p>
            <a:pPr algn="ctr" indent="0" marL="0">
              <a:buNone/>
            </a:pPr>
            <a:r>
              <a:rPr lang="en-US" sz="2000" b="1" dirty="0">
                <a:solidFill>
                  <a:srgbClr val="0B5F58"/>
                </a:solidFill>
              </a:rPr>
              <a:t>Basada en la Guía 08</a:t>
            </a:r>
            <a:endParaRPr lang="en-US" sz="2000" dirty="0"/>
          </a:p>
        </p:txBody>
      </p:sp>
      <p:sp>
        <p:nvSpPr>
          <p:cNvPr id="25" name="Slide Number Placeholder 0"/>
          <p:cNvSpPr>
            <a:spLocks noGrp="1"/>
          </p:cNvSpPr>
          <p:nvPr>
            <p:ph type="sldNum" sz="quarter" idx="4294967295"/>
          </p:nvPr>
        </p:nvSpPr>
        <p:spPr>
          <a:xfrm>
            <a:off x="10618927" y="6355080"/>
            <a:ext cx="457200" cy="320040"/>
          </a:xfrm>
          <a:prstGeom prst="rect">
            <a:avLst/>
          </a:prstGeom>
          <a:extLst>
            <a:ext uri="{C572A759-6A51-4108-AA02-DFA0A04FC94B}">
              <ma14:wrappingTextBoxFlag xmlns:ma14="http://schemas.microsoft.com/office/mac/drawingml/2011/main" val="0"/>
            </a:ext>
          </a:extLst>
        </p:spPr>
        <p:txBody>
          <a:bodyPr lIns="0" tIns="0" rIns="0" bIns="0" anchor="t"/>
          <a:lstStyle>
            <a:lvl1pPr>
              <a:defRPr sz="1200">
                <a:solidFill>
                  <a:srgbClr val="334155"/>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2"/>
          <p:cNvSpPr/>
          <p:nvPr>
            <p:ph idx="102" type="title" hasCustomPrompt="1"/>
          </p:nvPr>
        </p:nvSpPr>
        <p:spPr>
          <a:xfrm>
            <a:off x="548640" y="365760"/>
            <a:ext cx="11094415" cy="777240"/>
          </a:xfrm>
          <a:prstGeom prst="rect">
            <a:avLst/>
          </a:prstGeom>
          <a:noFill/>
          <a:ln/>
        </p:spPr>
        <p:txBody>
          <a:bodyPr wrap="square" lIns="0" tIns="0" rIns="0" bIns="0" rtlCol="0" anchor="ctr"/>
          <a:lstStyle/>
          <a:p>
            <a:pPr indent="0" marL="0">
              <a:buNone/>
            </a:pPr>
            <a:r>
              <a:rPr lang="en-US" sz="3400" b="1" dirty="0">
                <a:solidFill>
                  <a:schemeClr val="tx1"/>
                </a:solidFill>
                <a:latin typeface="Georgia" pitchFamily="34" charset="0"/>
                <a:ea typeface="Georgia" pitchFamily="34" charset="-122"/>
                <a:cs typeface="Georgia" pitchFamily="34" charset="-120"/>
              </a:rPr>
              <a:t>Cómo funciona</a:t>
            </a:r>
            <a:endParaRPr lang="en-US" sz="3400" dirty="0"/>
          </a:p>
        </p:txBody>
      </p:sp>
      <p:sp>
        <p:nvSpPr>
          <p:cNvPr id="3" name="Shape 1"/>
          <p:cNvSpPr/>
          <p:nvPr/>
        </p:nvSpPr>
        <p:spPr>
          <a:xfrm>
            <a:off x="1805940" y="2514600"/>
            <a:ext cx="8579815" cy="0"/>
          </a:xfrm>
          <a:prstGeom prst="line">
            <a:avLst/>
          </a:prstGeom>
          <a:noFill/>
          <a:ln w="38100">
            <a:solidFill>
              <a:srgbClr val="C9C4F2"/>
            </a:solidFill>
            <a:prstDash val="solid"/>
          </a:ln>
        </p:spPr>
      </p:sp>
      <p:sp>
        <p:nvSpPr>
          <p:cNvPr id="4" name="Text 2"/>
          <p:cNvSpPr txBox="1"/>
          <p:nvPr/>
        </p:nvSpPr>
        <p:spPr>
          <a:xfrm>
            <a:off x="548640" y="1417320"/>
            <a:ext cx="2514600" cy="411480"/>
          </a:xfrm>
          <a:prstGeom prst="rect">
            <a:avLst/>
          </a:prstGeom>
          <a:noFill/>
          <a:ln/>
        </p:spPr>
        <p:txBody>
          <a:bodyPr wrap="square" lIns="0" tIns="0" rIns="0" bIns="0" rtlCol="0" anchor="ctr"/>
          <a:lstStyle/>
          <a:p>
            <a:pPr algn="ctr" indent="0" marL="0">
              <a:buNone/>
            </a:pPr>
            <a:r>
              <a:rPr lang="en-US" sz="1800" b="1" spc="200" kern="0" dirty="0">
                <a:solidFill>
                  <a:srgbClr val="0B5F58"/>
                </a:solidFill>
              </a:rPr>
              <a:t>1 · PERSONA</a:t>
            </a:r>
            <a:endParaRPr lang="en-US" sz="1800" dirty="0"/>
          </a:p>
        </p:txBody>
      </p:sp>
      <p:sp>
        <p:nvSpPr>
          <p:cNvPr id="5" name="Shape 3"/>
          <p:cNvSpPr/>
          <p:nvPr/>
        </p:nvSpPr>
        <p:spPr>
          <a:xfrm>
            <a:off x="1257300" y="1965960"/>
            <a:ext cx="1097280" cy="1097280"/>
          </a:xfrm>
          <a:prstGeom prst="ellipse">
            <a:avLst/>
          </a:prstGeom>
          <a:solidFill>
            <a:srgbClr val="0D9488"/>
          </a:solidFill>
          <a:ln w="12700">
            <a:solidFill>
              <a:srgbClr val="0D9488"/>
            </a:solidFill>
            <a:prstDash val="solid"/>
          </a:ln>
        </p:spPr>
      </p:sp>
      <p:pic>
        <p:nvPicPr>
          <p:cNvPr id="6" name="Image 0" descr="preencoded.png">    </p:cNvPr>
          <p:cNvPicPr>
            <a:picLocks noChangeAspect="1"/>
          </p:cNvPicPr>
          <p:nvPr/>
        </p:nvPicPr>
        <p:blipFill>
          <a:blip r:embed="rId1"/>
          <a:stretch>
            <a:fillRect/>
          </a:stretch>
        </p:blipFill>
        <p:spPr>
          <a:xfrm>
            <a:off x="1553566" y="2262226"/>
            <a:ext cx="504749" cy="504749"/>
          </a:xfrm>
          <a:prstGeom prst="rect">
            <a:avLst/>
          </a:prstGeom>
        </p:spPr>
      </p:pic>
      <p:sp>
        <p:nvSpPr>
          <p:cNvPr id="7" name="Text 4"/>
          <p:cNvSpPr txBox="1"/>
          <p:nvPr/>
        </p:nvSpPr>
        <p:spPr>
          <a:xfrm>
            <a:off x="548640" y="3291840"/>
            <a:ext cx="2514600" cy="1188720"/>
          </a:xfrm>
          <a:prstGeom prst="rect">
            <a:avLst/>
          </a:prstGeom>
          <a:noFill/>
          <a:ln/>
        </p:spPr>
        <p:txBody>
          <a:bodyPr wrap="square" lIns="0" tIns="0" rIns="0" bIns="0" rtlCol="0" anchor="t"/>
          <a:lstStyle/>
          <a:p>
            <a:pPr algn="ctr" indent="0" marL="0">
              <a:buNone/>
            </a:pPr>
            <a:r>
              <a:rPr lang="en-US" sz="2200" dirty="0">
                <a:solidFill>
                  <a:schemeClr val="tx1"/>
                </a:solidFill>
              </a:rPr>
              <a:t>Fija criterios y variables</a:t>
            </a:r>
            <a:endParaRPr lang="en-US" sz="2200" dirty="0"/>
          </a:p>
        </p:txBody>
      </p:sp>
      <p:sp>
        <p:nvSpPr>
          <p:cNvPr id="8" name="Text 5"/>
          <p:cNvSpPr txBox="1"/>
          <p:nvPr/>
        </p:nvSpPr>
        <p:spPr>
          <a:xfrm>
            <a:off x="3408578" y="1417320"/>
            <a:ext cx="2514600" cy="411480"/>
          </a:xfrm>
          <a:prstGeom prst="rect">
            <a:avLst/>
          </a:prstGeom>
          <a:noFill/>
          <a:ln/>
        </p:spPr>
        <p:txBody>
          <a:bodyPr wrap="square" lIns="0" tIns="0" rIns="0" bIns="0" rtlCol="0" anchor="ctr"/>
          <a:lstStyle/>
          <a:p>
            <a:pPr algn="ctr" indent="0" marL="0">
              <a:buNone/>
            </a:pPr>
            <a:r>
              <a:rPr lang="en-US" sz="1800" b="1" spc="200" kern="0" dirty="0">
                <a:solidFill>
                  <a:schemeClr val="accent1"/>
                </a:solidFill>
              </a:rPr>
              <a:t>2 · IA</a:t>
            </a:r>
            <a:endParaRPr lang="en-US" sz="1800" dirty="0"/>
          </a:p>
        </p:txBody>
      </p:sp>
      <p:sp>
        <p:nvSpPr>
          <p:cNvPr id="9" name="Shape 6"/>
          <p:cNvSpPr/>
          <p:nvPr/>
        </p:nvSpPr>
        <p:spPr>
          <a:xfrm>
            <a:off x="4117238" y="1965960"/>
            <a:ext cx="1097280" cy="1097280"/>
          </a:xfrm>
          <a:prstGeom prst="ellipse">
            <a:avLst/>
          </a:prstGeom>
          <a:solidFill>
            <a:srgbClr val="5B4BDB"/>
          </a:solidFill>
          <a:ln w="12700">
            <a:solidFill>
              <a:srgbClr val="5B4BDB"/>
            </a:solidFill>
            <a:prstDash val="solid"/>
          </a:ln>
        </p:spPr>
      </p:sp>
      <p:pic>
        <p:nvPicPr>
          <p:cNvPr id="10" name="Image 1" descr="preencoded.png">    </p:cNvPr>
          <p:cNvPicPr>
            <a:picLocks noChangeAspect="1"/>
          </p:cNvPicPr>
          <p:nvPr/>
        </p:nvPicPr>
        <p:blipFill>
          <a:blip r:embed="rId2"/>
          <a:stretch>
            <a:fillRect/>
          </a:stretch>
        </p:blipFill>
        <p:spPr>
          <a:xfrm>
            <a:off x="4413504" y="2262226"/>
            <a:ext cx="504749" cy="504749"/>
          </a:xfrm>
          <a:prstGeom prst="rect">
            <a:avLst/>
          </a:prstGeom>
        </p:spPr>
      </p:pic>
      <p:sp>
        <p:nvSpPr>
          <p:cNvPr id="11" name="Text 7"/>
          <p:cNvSpPr txBox="1"/>
          <p:nvPr/>
        </p:nvSpPr>
        <p:spPr>
          <a:xfrm>
            <a:off x="3408578" y="3291840"/>
            <a:ext cx="2514600" cy="1188720"/>
          </a:xfrm>
          <a:prstGeom prst="rect">
            <a:avLst/>
          </a:prstGeom>
          <a:noFill/>
          <a:ln/>
        </p:spPr>
        <p:txBody>
          <a:bodyPr wrap="square" lIns="0" tIns="0" rIns="0" bIns="0" rtlCol="0" anchor="t"/>
          <a:lstStyle/>
          <a:p>
            <a:pPr algn="ctr" indent="0" marL="0">
              <a:buNone/>
            </a:pPr>
            <a:r>
              <a:rPr lang="en-US" sz="2200" dirty="0">
                <a:solidFill>
                  <a:schemeClr val="tx1"/>
                </a:solidFill>
              </a:rPr>
              <a:t>Verifica cada fuente</a:t>
            </a:r>
            <a:endParaRPr lang="en-US" sz="2200" dirty="0"/>
          </a:p>
        </p:txBody>
      </p:sp>
      <p:sp>
        <p:nvSpPr>
          <p:cNvPr id="12" name="Text 8"/>
          <p:cNvSpPr txBox="1"/>
          <p:nvPr/>
        </p:nvSpPr>
        <p:spPr>
          <a:xfrm>
            <a:off x="6268517" y="1417320"/>
            <a:ext cx="2514600" cy="411480"/>
          </a:xfrm>
          <a:prstGeom prst="rect">
            <a:avLst/>
          </a:prstGeom>
          <a:noFill/>
          <a:ln/>
        </p:spPr>
        <p:txBody>
          <a:bodyPr wrap="square" lIns="0" tIns="0" rIns="0" bIns="0" rtlCol="0" anchor="ctr"/>
          <a:lstStyle/>
          <a:p>
            <a:pPr algn="ctr" indent="0" marL="0">
              <a:buNone/>
            </a:pPr>
            <a:r>
              <a:rPr lang="en-US" sz="1800" b="1" spc="200" kern="0" dirty="0">
                <a:solidFill>
                  <a:schemeClr val="accent1"/>
                </a:solidFill>
              </a:rPr>
              <a:t>3 · IA</a:t>
            </a:r>
            <a:endParaRPr lang="en-US" sz="1800" dirty="0"/>
          </a:p>
        </p:txBody>
      </p:sp>
      <p:sp>
        <p:nvSpPr>
          <p:cNvPr id="13" name="Shape 9"/>
          <p:cNvSpPr/>
          <p:nvPr/>
        </p:nvSpPr>
        <p:spPr>
          <a:xfrm>
            <a:off x="6977177" y="1965960"/>
            <a:ext cx="1097280" cy="1097280"/>
          </a:xfrm>
          <a:prstGeom prst="ellipse">
            <a:avLst/>
          </a:prstGeom>
          <a:solidFill>
            <a:srgbClr val="5B4BDB"/>
          </a:solidFill>
          <a:ln w="12700">
            <a:solidFill>
              <a:srgbClr val="5B4BDB"/>
            </a:solidFill>
            <a:prstDash val="solid"/>
          </a:ln>
        </p:spPr>
      </p:sp>
      <p:pic>
        <p:nvPicPr>
          <p:cNvPr id="14" name="Image 2" descr="preencoded.png">    </p:cNvPr>
          <p:cNvPicPr>
            <a:picLocks noChangeAspect="1"/>
          </p:cNvPicPr>
          <p:nvPr/>
        </p:nvPicPr>
        <p:blipFill>
          <a:blip r:embed="rId3"/>
          <a:stretch>
            <a:fillRect/>
          </a:stretch>
        </p:blipFill>
        <p:spPr>
          <a:xfrm>
            <a:off x="7273442" y="2262226"/>
            <a:ext cx="504749" cy="504749"/>
          </a:xfrm>
          <a:prstGeom prst="rect">
            <a:avLst/>
          </a:prstGeom>
        </p:spPr>
      </p:pic>
      <p:sp>
        <p:nvSpPr>
          <p:cNvPr id="15" name="Text 10"/>
          <p:cNvSpPr txBox="1"/>
          <p:nvPr/>
        </p:nvSpPr>
        <p:spPr>
          <a:xfrm>
            <a:off x="6268517" y="3291840"/>
            <a:ext cx="2514600" cy="1188720"/>
          </a:xfrm>
          <a:prstGeom prst="rect">
            <a:avLst/>
          </a:prstGeom>
          <a:noFill/>
          <a:ln/>
        </p:spPr>
        <p:txBody>
          <a:bodyPr wrap="square" lIns="0" tIns="0" rIns="0" bIns="0" rtlCol="0" anchor="t"/>
          <a:lstStyle/>
          <a:p>
            <a:pPr algn="ctr" indent="0" marL="0">
              <a:buNone/>
            </a:pPr>
            <a:r>
              <a:rPr lang="en-US" sz="2200" dirty="0">
                <a:solidFill>
                  <a:schemeClr val="tx1"/>
                </a:solidFill>
              </a:rPr>
              <a:t>Extrae pasaje y página</a:t>
            </a:r>
            <a:endParaRPr lang="en-US" sz="2200" dirty="0"/>
          </a:p>
        </p:txBody>
      </p:sp>
      <p:sp>
        <p:nvSpPr>
          <p:cNvPr id="16" name="Text 11"/>
          <p:cNvSpPr txBox="1"/>
          <p:nvPr/>
        </p:nvSpPr>
        <p:spPr>
          <a:xfrm>
            <a:off x="9128455" y="1417320"/>
            <a:ext cx="2514600" cy="411480"/>
          </a:xfrm>
          <a:prstGeom prst="rect">
            <a:avLst/>
          </a:prstGeom>
          <a:noFill/>
          <a:ln/>
        </p:spPr>
        <p:txBody>
          <a:bodyPr wrap="square" lIns="0" tIns="0" rIns="0" bIns="0" rtlCol="0" anchor="ctr"/>
          <a:lstStyle/>
          <a:p>
            <a:pPr algn="ctr" indent="0" marL="0">
              <a:buNone/>
            </a:pPr>
            <a:r>
              <a:rPr lang="en-US" sz="1800" b="1" spc="200" kern="0" dirty="0">
                <a:solidFill>
                  <a:srgbClr val="0B5F58"/>
                </a:solidFill>
              </a:rPr>
              <a:t>4 · PERSONA</a:t>
            </a:r>
            <a:endParaRPr lang="en-US" sz="1800" dirty="0"/>
          </a:p>
        </p:txBody>
      </p:sp>
      <p:sp>
        <p:nvSpPr>
          <p:cNvPr id="17" name="Shape 12"/>
          <p:cNvSpPr/>
          <p:nvPr/>
        </p:nvSpPr>
        <p:spPr>
          <a:xfrm>
            <a:off x="9837115" y="1965960"/>
            <a:ext cx="1097280" cy="1097280"/>
          </a:xfrm>
          <a:prstGeom prst="ellipse">
            <a:avLst/>
          </a:prstGeom>
          <a:solidFill>
            <a:srgbClr val="0D9488"/>
          </a:solidFill>
          <a:ln w="12700">
            <a:solidFill>
              <a:srgbClr val="0D9488"/>
            </a:solidFill>
            <a:prstDash val="solid"/>
          </a:ln>
        </p:spPr>
      </p:sp>
      <p:pic>
        <p:nvPicPr>
          <p:cNvPr id="18" name="Image 3" descr="preencoded.png">    </p:cNvPr>
          <p:cNvPicPr>
            <a:picLocks noChangeAspect="1"/>
          </p:cNvPicPr>
          <p:nvPr/>
        </p:nvPicPr>
        <p:blipFill>
          <a:blip r:embed="rId4"/>
          <a:stretch>
            <a:fillRect/>
          </a:stretch>
        </p:blipFill>
        <p:spPr>
          <a:xfrm>
            <a:off x="10133381" y="2262226"/>
            <a:ext cx="504749" cy="504749"/>
          </a:xfrm>
          <a:prstGeom prst="rect">
            <a:avLst/>
          </a:prstGeom>
        </p:spPr>
      </p:pic>
      <p:sp>
        <p:nvSpPr>
          <p:cNvPr id="19" name="Text 13"/>
          <p:cNvSpPr txBox="1"/>
          <p:nvPr/>
        </p:nvSpPr>
        <p:spPr>
          <a:xfrm>
            <a:off x="9128455" y="3291840"/>
            <a:ext cx="2514600" cy="1188720"/>
          </a:xfrm>
          <a:prstGeom prst="rect">
            <a:avLst/>
          </a:prstGeom>
          <a:noFill/>
          <a:ln/>
        </p:spPr>
        <p:txBody>
          <a:bodyPr wrap="square" lIns="0" tIns="0" rIns="0" bIns="0" rtlCol="0" anchor="t"/>
          <a:lstStyle/>
          <a:p>
            <a:pPr algn="ctr" indent="0" marL="0">
              <a:buNone/>
            </a:pPr>
            <a:r>
              <a:rPr lang="en-US" sz="2200" dirty="0">
                <a:solidFill>
                  <a:schemeClr val="tx1"/>
                </a:solidFill>
              </a:rPr>
              <a:t>Aprueba o rechaza</a:t>
            </a:r>
            <a:endParaRPr lang="en-US" sz="2200" dirty="0"/>
          </a:p>
        </p:txBody>
      </p:sp>
      <p:sp>
        <p:nvSpPr>
          <p:cNvPr id="20" name="Shape 14"/>
          <p:cNvSpPr/>
          <p:nvPr/>
        </p:nvSpPr>
        <p:spPr>
          <a:xfrm>
            <a:off x="3355848" y="4983480"/>
            <a:ext cx="5486400" cy="777240"/>
          </a:xfrm>
          <a:prstGeom prst="roundRect">
            <a:avLst>
              <a:gd name="adj" fmla="val 14118"/>
            </a:avLst>
          </a:prstGeom>
          <a:solidFill>
            <a:schemeClr val="accent5"/>
          </a:solidFill>
          <a:ln w="12700">
            <a:solidFill>
              <a:schemeClr val="accent5"/>
            </a:solidFill>
            <a:prstDash val="solid"/>
          </a:ln>
        </p:spPr>
      </p:sp>
      <p:sp>
        <p:nvSpPr>
          <p:cNvPr id="21" name="Text 15"/>
          <p:cNvSpPr txBox="1"/>
          <p:nvPr/>
        </p:nvSpPr>
        <p:spPr>
          <a:xfrm>
            <a:off x="3355848" y="4983480"/>
            <a:ext cx="5486400" cy="777240"/>
          </a:xfrm>
          <a:prstGeom prst="rect">
            <a:avLst/>
          </a:prstGeom>
          <a:noFill/>
          <a:ln/>
        </p:spPr>
        <p:txBody>
          <a:bodyPr wrap="square" lIns="0" tIns="0" rIns="0" bIns="0" rtlCol="0" anchor="ctr"/>
          <a:lstStyle/>
          <a:p>
            <a:pPr algn="ctr" indent="0" marL="0">
              <a:buNone/>
            </a:pPr>
            <a:r>
              <a:rPr lang="en-US" sz="2400" b="1" dirty="0">
                <a:solidFill>
                  <a:srgbClr val="0B5F58"/>
                </a:solidFill>
              </a:rPr>
              <a:t>Decide siempre una persona</a:t>
            </a:r>
            <a:endParaRPr lang="en-US" sz="2400" dirty="0"/>
          </a:p>
        </p:txBody>
      </p:sp>
      <p:sp>
        <p:nvSpPr>
          <p:cNvPr id="25" name="Slide Number Placeholder 0"/>
          <p:cNvSpPr>
            <a:spLocks noGrp="1"/>
          </p:cNvSpPr>
          <p:nvPr>
            <p:ph type="sldNum" sz="quarter" idx="4294967295"/>
          </p:nvPr>
        </p:nvSpPr>
        <p:spPr>
          <a:xfrm>
            <a:off x="10618927" y="6355080"/>
            <a:ext cx="457200" cy="320040"/>
          </a:xfrm>
          <a:prstGeom prst="rect">
            <a:avLst/>
          </a:prstGeom>
          <a:extLst>
            <a:ext uri="{C572A759-6A51-4108-AA02-DFA0A04FC94B}">
              <ma14:wrappingTextBoxFlag xmlns:ma14="http://schemas.microsoft.com/office/mac/drawingml/2011/main" val="0"/>
            </a:ext>
          </a:extLst>
        </p:spPr>
        <p:txBody>
          <a:bodyPr lIns="0" tIns="0" rIns="0" bIns="0" anchor="t"/>
          <a:lstStyle>
            <a:lvl1pPr>
              <a:defRPr sz="1200">
                <a:solidFill>
                  <a:srgbClr val="334155"/>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2"/>
          <p:cNvSpPr/>
          <p:nvPr>
            <p:ph idx="102" type="title" hasCustomPrompt="1"/>
          </p:nvPr>
        </p:nvSpPr>
        <p:spPr>
          <a:xfrm>
            <a:off x="548640" y="365760"/>
            <a:ext cx="11094415" cy="777240"/>
          </a:xfrm>
          <a:prstGeom prst="rect">
            <a:avLst/>
          </a:prstGeom>
          <a:noFill/>
          <a:ln/>
        </p:spPr>
        <p:txBody>
          <a:bodyPr wrap="square" lIns="0" tIns="0" rIns="0" bIns="0" rtlCol="0" anchor="ctr"/>
          <a:lstStyle/>
          <a:p>
            <a:pPr indent="0" marL="0">
              <a:buNone/>
            </a:pPr>
            <a:r>
              <a:rPr lang="en-US" sz="3400" b="1" dirty="0">
                <a:solidFill>
                  <a:schemeClr val="tx1"/>
                </a:solidFill>
                <a:latin typeface="Georgia" pitchFamily="34" charset="0"/>
                <a:ea typeface="Georgia" pitchFamily="34" charset="-122"/>
                <a:cs typeface="Georgia" pitchFamily="34" charset="-120"/>
              </a:rPr>
              <a:t>Evidencia</a:t>
            </a:r>
            <a:endParaRPr lang="en-US" sz="3400" dirty="0"/>
          </a:p>
        </p:txBody>
      </p:sp>
      <p:sp>
        <p:nvSpPr>
          <p:cNvPr id="3" name="Text 1"/>
          <p:cNvSpPr txBox="1"/>
          <p:nvPr/>
        </p:nvSpPr>
        <p:spPr>
          <a:xfrm>
            <a:off x="548640" y="1325880"/>
            <a:ext cx="5486400" cy="365760"/>
          </a:xfrm>
          <a:prstGeom prst="rect">
            <a:avLst/>
          </a:prstGeom>
          <a:noFill/>
          <a:ln/>
        </p:spPr>
        <p:txBody>
          <a:bodyPr wrap="square" lIns="0" tIns="0" rIns="0" bIns="0" rtlCol="0" anchor="ctr"/>
          <a:lstStyle/>
          <a:p>
            <a:pPr indent="0" marL="0">
              <a:buNone/>
            </a:pPr>
            <a:r>
              <a:rPr lang="en-US" sz="1800" b="1" spc="200" kern="0" dirty="0">
                <a:solidFill>
                  <a:srgbClr val="0B5F58"/>
                </a:solidFill>
              </a:rPr>
              <a:t>COMPROBADO</a:t>
            </a:r>
            <a:endParaRPr lang="en-US" sz="1800" dirty="0"/>
          </a:p>
        </p:txBody>
      </p:sp>
      <p:sp>
        <p:nvSpPr>
          <p:cNvPr id="4" name="Shape 2"/>
          <p:cNvSpPr/>
          <p:nvPr/>
        </p:nvSpPr>
        <p:spPr>
          <a:xfrm>
            <a:off x="548640" y="1783080"/>
            <a:ext cx="3454298" cy="2743200"/>
          </a:xfrm>
          <a:prstGeom prst="roundRect">
            <a:avLst>
              <a:gd name="adj" fmla="val 4000"/>
            </a:avLst>
          </a:prstGeom>
          <a:solidFill>
            <a:schemeClr val="bg2"/>
          </a:solidFill>
          <a:ln w="12700">
            <a:solidFill>
              <a:schemeClr val="bg2"/>
            </a:solidFill>
            <a:prstDash val="solid"/>
          </a:ln>
        </p:spPr>
      </p:sp>
      <p:pic>
        <p:nvPicPr>
          <p:cNvPr id="5" name="Image 0" descr="preencoded.png">    </p:cNvPr>
          <p:cNvPicPr>
            <a:picLocks noChangeAspect="1"/>
          </p:cNvPicPr>
          <p:nvPr/>
        </p:nvPicPr>
        <p:blipFill>
          <a:blip r:embed="rId1"/>
          <a:stretch>
            <a:fillRect/>
          </a:stretch>
        </p:blipFill>
        <p:spPr>
          <a:xfrm>
            <a:off x="868680" y="2011680"/>
            <a:ext cx="457200" cy="457200"/>
          </a:xfrm>
          <a:prstGeom prst="rect">
            <a:avLst/>
          </a:prstGeom>
        </p:spPr>
      </p:pic>
      <p:sp>
        <p:nvSpPr>
          <p:cNvPr id="6" name="Text 3"/>
          <p:cNvSpPr txBox="1"/>
          <p:nvPr/>
        </p:nvSpPr>
        <p:spPr>
          <a:xfrm>
            <a:off x="868680" y="2514600"/>
            <a:ext cx="2814218" cy="914400"/>
          </a:xfrm>
          <a:prstGeom prst="rect">
            <a:avLst/>
          </a:prstGeom>
          <a:noFill/>
          <a:ln/>
        </p:spPr>
        <p:txBody>
          <a:bodyPr wrap="square" lIns="0" tIns="0" rIns="0" bIns="0" rtlCol="0" anchor="ctr"/>
          <a:lstStyle/>
          <a:p>
            <a:pPr indent="0" marL="0">
              <a:buNone/>
            </a:pPr>
            <a:r>
              <a:rPr lang="en-US" sz="5800" b="1" dirty="0">
                <a:solidFill>
                  <a:schemeClr val="accent2"/>
                </a:solidFill>
                <a:latin typeface="Georgia" pitchFamily="34" charset="0"/>
                <a:ea typeface="Georgia" pitchFamily="34" charset="-122"/>
                <a:cs typeface="Georgia" pitchFamily="34" charset="-120"/>
              </a:rPr>
              <a:t>6/6</a:t>
            </a:r>
            <a:endParaRPr lang="en-US" sz="5800" dirty="0"/>
          </a:p>
        </p:txBody>
      </p:sp>
      <p:sp>
        <p:nvSpPr>
          <p:cNvPr id="7" name="Text 4"/>
          <p:cNvSpPr txBox="1"/>
          <p:nvPr/>
        </p:nvSpPr>
        <p:spPr>
          <a:xfrm>
            <a:off x="868680" y="3520440"/>
            <a:ext cx="2814218" cy="868680"/>
          </a:xfrm>
          <a:prstGeom prst="rect">
            <a:avLst/>
          </a:prstGeom>
          <a:noFill/>
          <a:ln/>
        </p:spPr>
        <p:txBody>
          <a:bodyPr wrap="square" lIns="0" tIns="0" rIns="0" bIns="0" rtlCol="0" anchor="t"/>
          <a:lstStyle/>
          <a:p>
            <a:pPr indent="0" marL="0">
              <a:buNone/>
            </a:pPr>
            <a:r>
              <a:rPr lang="en-US" sz="2200" dirty="0">
                <a:solidFill>
                  <a:schemeClr val="tx1"/>
                </a:solidFill>
              </a:rPr>
              <a:t>pruebas de la guía superadas</a:t>
            </a:r>
            <a:endParaRPr lang="en-US" sz="2200" dirty="0"/>
          </a:p>
        </p:txBody>
      </p:sp>
      <p:sp>
        <p:nvSpPr>
          <p:cNvPr id="8" name="Shape 5"/>
          <p:cNvSpPr/>
          <p:nvPr/>
        </p:nvSpPr>
        <p:spPr>
          <a:xfrm>
            <a:off x="4368698" y="1783080"/>
            <a:ext cx="3454298" cy="2743200"/>
          </a:xfrm>
          <a:prstGeom prst="roundRect">
            <a:avLst>
              <a:gd name="adj" fmla="val 4000"/>
            </a:avLst>
          </a:prstGeom>
          <a:solidFill>
            <a:schemeClr val="bg2"/>
          </a:solidFill>
          <a:ln w="12700">
            <a:solidFill>
              <a:schemeClr val="bg2"/>
            </a:solidFill>
            <a:prstDash val="solid"/>
          </a:ln>
        </p:spPr>
      </p:sp>
      <p:pic>
        <p:nvPicPr>
          <p:cNvPr id="9" name="Image 1" descr="preencoded.png">    </p:cNvPr>
          <p:cNvPicPr>
            <a:picLocks noChangeAspect="1"/>
          </p:cNvPicPr>
          <p:nvPr/>
        </p:nvPicPr>
        <p:blipFill>
          <a:blip r:embed="rId2"/>
          <a:stretch>
            <a:fillRect/>
          </a:stretch>
        </p:blipFill>
        <p:spPr>
          <a:xfrm>
            <a:off x="4688738" y="2011680"/>
            <a:ext cx="457200" cy="457200"/>
          </a:xfrm>
          <a:prstGeom prst="rect">
            <a:avLst/>
          </a:prstGeom>
        </p:spPr>
      </p:pic>
      <p:sp>
        <p:nvSpPr>
          <p:cNvPr id="10" name="Text 6"/>
          <p:cNvSpPr txBox="1"/>
          <p:nvPr/>
        </p:nvSpPr>
        <p:spPr>
          <a:xfrm>
            <a:off x="4688738" y="2514600"/>
            <a:ext cx="2814218" cy="914400"/>
          </a:xfrm>
          <a:prstGeom prst="rect">
            <a:avLst/>
          </a:prstGeom>
          <a:noFill/>
          <a:ln/>
        </p:spPr>
        <p:txBody>
          <a:bodyPr wrap="square" lIns="0" tIns="0" rIns="0" bIns="0" rtlCol="0" anchor="ctr"/>
          <a:lstStyle/>
          <a:p>
            <a:pPr indent="0" marL="0">
              <a:buNone/>
            </a:pPr>
            <a:r>
              <a:rPr lang="en-US" sz="5800" b="1" dirty="0">
                <a:solidFill>
                  <a:schemeClr val="accent2"/>
                </a:solidFill>
                <a:latin typeface="Georgia" pitchFamily="34" charset="0"/>
                <a:ea typeface="Georgia" pitchFamily="34" charset="-122"/>
                <a:cs typeface="Georgia" pitchFamily="34" charset="-120"/>
              </a:rPr>
              <a:t>81</a:t>
            </a:r>
            <a:endParaRPr lang="en-US" sz="5800" dirty="0"/>
          </a:p>
        </p:txBody>
      </p:sp>
      <p:sp>
        <p:nvSpPr>
          <p:cNvPr id="11" name="Text 7"/>
          <p:cNvSpPr txBox="1"/>
          <p:nvPr/>
        </p:nvSpPr>
        <p:spPr>
          <a:xfrm>
            <a:off x="4688738" y="3520440"/>
            <a:ext cx="2814218" cy="868680"/>
          </a:xfrm>
          <a:prstGeom prst="rect">
            <a:avLst/>
          </a:prstGeom>
          <a:noFill/>
          <a:ln/>
        </p:spPr>
        <p:txBody>
          <a:bodyPr wrap="square" lIns="0" tIns="0" rIns="0" bIns="0" rtlCol="0" anchor="t"/>
          <a:lstStyle/>
          <a:p>
            <a:pPr indent="0" marL="0">
              <a:buNone/>
            </a:pPr>
            <a:r>
              <a:rPr lang="en-US" sz="2200" dirty="0">
                <a:solidFill>
                  <a:schemeClr val="tx1"/>
                </a:solidFill>
              </a:rPr>
              <a:t>pasajes localizados por código</a:t>
            </a:r>
            <a:endParaRPr lang="en-US" sz="2200" dirty="0"/>
          </a:p>
        </p:txBody>
      </p:sp>
      <p:sp>
        <p:nvSpPr>
          <p:cNvPr id="12" name="Shape 8"/>
          <p:cNvSpPr/>
          <p:nvPr/>
        </p:nvSpPr>
        <p:spPr>
          <a:xfrm>
            <a:off x="8188757" y="1783080"/>
            <a:ext cx="3454298" cy="2743200"/>
          </a:xfrm>
          <a:prstGeom prst="roundRect">
            <a:avLst>
              <a:gd name="adj" fmla="val 4000"/>
            </a:avLst>
          </a:prstGeom>
          <a:solidFill>
            <a:schemeClr val="bg2"/>
          </a:solidFill>
          <a:ln w="12700">
            <a:solidFill>
              <a:schemeClr val="bg2"/>
            </a:solidFill>
            <a:prstDash val="solid"/>
          </a:ln>
        </p:spPr>
      </p:sp>
      <p:pic>
        <p:nvPicPr>
          <p:cNvPr id="13" name="Image 2" descr="preencoded.png">    </p:cNvPr>
          <p:cNvPicPr>
            <a:picLocks noChangeAspect="1"/>
          </p:cNvPicPr>
          <p:nvPr/>
        </p:nvPicPr>
        <p:blipFill>
          <a:blip r:embed="rId3"/>
          <a:stretch>
            <a:fillRect/>
          </a:stretch>
        </p:blipFill>
        <p:spPr>
          <a:xfrm>
            <a:off x="8508797" y="2011680"/>
            <a:ext cx="457200" cy="457200"/>
          </a:xfrm>
          <a:prstGeom prst="rect">
            <a:avLst/>
          </a:prstGeom>
        </p:spPr>
      </p:pic>
      <p:sp>
        <p:nvSpPr>
          <p:cNvPr id="14" name="Text 9"/>
          <p:cNvSpPr txBox="1"/>
          <p:nvPr/>
        </p:nvSpPr>
        <p:spPr>
          <a:xfrm>
            <a:off x="8508797" y="2514600"/>
            <a:ext cx="2814218" cy="914400"/>
          </a:xfrm>
          <a:prstGeom prst="rect">
            <a:avLst/>
          </a:prstGeom>
          <a:noFill/>
          <a:ln/>
        </p:spPr>
        <p:txBody>
          <a:bodyPr wrap="square" lIns="0" tIns="0" rIns="0" bIns="0" rtlCol="0" anchor="ctr"/>
          <a:lstStyle/>
          <a:p>
            <a:pPr indent="0" marL="0">
              <a:buNone/>
            </a:pPr>
            <a:r>
              <a:rPr lang="en-US" sz="5800" b="1" dirty="0">
                <a:solidFill>
                  <a:schemeClr val="accent2"/>
                </a:solidFill>
                <a:latin typeface="Georgia" pitchFamily="34" charset="0"/>
                <a:ea typeface="Georgia" pitchFamily="34" charset="-122"/>
                <a:cs typeface="Georgia" pitchFamily="34" charset="-120"/>
              </a:rPr>
              <a:t>16/16</a:t>
            </a:r>
            <a:endParaRPr lang="en-US" sz="5800" dirty="0"/>
          </a:p>
        </p:txBody>
      </p:sp>
      <p:sp>
        <p:nvSpPr>
          <p:cNvPr id="15" name="Text 10"/>
          <p:cNvSpPr txBox="1"/>
          <p:nvPr/>
        </p:nvSpPr>
        <p:spPr>
          <a:xfrm>
            <a:off x="8508797" y="3520440"/>
            <a:ext cx="2814218" cy="868680"/>
          </a:xfrm>
          <a:prstGeom prst="rect">
            <a:avLst/>
          </a:prstGeom>
          <a:noFill/>
          <a:ln/>
        </p:spPr>
        <p:txBody>
          <a:bodyPr wrap="square" lIns="0" tIns="0" rIns="0" bIns="0" rtlCol="0" anchor="t"/>
          <a:lstStyle/>
          <a:p>
            <a:pPr indent="0" marL="0">
              <a:buNone/>
            </a:pPr>
            <a:r>
              <a:rPr lang="en-US" sz="2200" dirty="0">
                <a:solidFill>
                  <a:schemeClr val="tx1"/>
                </a:solidFill>
              </a:rPr>
              <a:t>filas aprobadas por el revisor</a:t>
            </a:r>
            <a:endParaRPr lang="en-US" sz="2200" dirty="0"/>
          </a:p>
        </p:txBody>
      </p:sp>
      <p:sp>
        <p:nvSpPr>
          <p:cNvPr id="16" name="Shape 11"/>
          <p:cNvSpPr/>
          <p:nvPr/>
        </p:nvSpPr>
        <p:spPr>
          <a:xfrm>
            <a:off x="548640" y="4892040"/>
            <a:ext cx="11094415" cy="868680"/>
          </a:xfrm>
          <a:prstGeom prst="roundRect">
            <a:avLst>
              <a:gd name="adj" fmla="val 12632"/>
            </a:avLst>
          </a:prstGeom>
          <a:solidFill>
            <a:schemeClr val="bg1"/>
          </a:solidFill>
          <a:ln w="19050">
            <a:solidFill>
              <a:schemeClr val="accent1"/>
            </a:solidFill>
            <a:prstDash val="dash"/>
          </a:ln>
        </p:spPr>
      </p:sp>
      <p:sp>
        <p:nvSpPr>
          <p:cNvPr id="17" name="Text 12"/>
          <p:cNvSpPr txBox="1"/>
          <p:nvPr/>
        </p:nvSpPr>
        <p:spPr>
          <a:xfrm>
            <a:off x="868680" y="4892040"/>
            <a:ext cx="10454335" cy="868680"/>
          </a:xfrm>
          <a:prstGeom prst="rect">
            <a:avLst/>
          </a:prstGeom>
          <a:noFill/>
          <a:ln/>
        </p:spPr>
        <p:txBody>
          <a:bodyPr wrap="square" lIns="0" tIns="0" rIns="0" bIns="0" rtlCol="0" anchor="ctr"/>
          <a:lstStyle/>
          <a:p>
            <a:pPr indent="0" marL="0">
              <a:buNone/>
            </a:pPr>
            <a:r>
              <a:rPr lang="en-US" sz="2200" b="1" dirty="0">
                <a:solidFill>
                  <a:schemeClr val="accent1"/>
                </a:solidFill>
              </a:rPr>
              <a:t>Pendiente: </a:t>
            </a:r>
            <a:pPr indent="0" marL="0">
              <a:buNone/>
            </a:pPr>
            <a:r>
              <a:rPr lang="en-US" sz="2200" dirty="0">
                <a:solidFill>
                  <a:schemeClr val="tx1"/>
                </a:solidFill>
              </a:rPr>
              <a:t>acuerdo IA–revisores en prueba ciega</a:t>
            </a:r>
            <a:endParaRPr lang="en-US" sz="2200" dirty="0"/>
          </a:p>
        </p:txBody>
      </p:sp>
      <p:sp>
        <p:nvSpPr>
          <p:cNvPr id="25" name="Slide Number Placeholder 0"/>
          <p:cNvSpPr>
            <a:spLocks noGrp="1"/>
          </p:cNvSpPr>
          <p:nvPr>
            <p:ph type="sldNum" sz="quarter" idx="4294967295"/>
          </p:nvPr>
        </p:nvSpPr>
        <p:spPr>
          <a:xfrm>
            <a:off x="10618927" y="6355080"/>
            <a:ext cx="457200" cy="320040"/>
          </a:xfrm>
          <a:prstGeom prst="rect">
            <a:avLst/>
          </a:prstGeom>
          <a:extLst>
            <a:ext uri="{C572A759-6A51-4108-AA02-DFA0A04FC94B}">
              <ma14:wrappingTextBoxFlag xmlns:ma14="http://schemas.microsoft.com/office/mac/drawingml/2011/main" val="0"/>
            </a:ext>
          </a:extLst>
        </p:spPr>
        <p:txBody>
          <a:bodyPr lIns="0" tIns="0" rIns="0" bIns="0" anchor="t"/>
          <a:lstStyle>
            <a:lvl1pPr>
              <a:defRPr sz="1200">
                <a:solidFill>
                  <a:srgbClr val="334155"/>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2"/>
          <p:cNvSpPr/>
          <p:nvPr>
            <p:ph idx="102" type="title" hasCustomPrompt="1"/>
          </p:nvPr>
        </p:nvSpPr>
        <p:spPr>
          <a:xfrm>
            <a:off x="548640" y="365760"/>
            <a:ext cx="11094415" cy="777240"/>
          </a:xfrm>
          <a:prstGeom prst="rect">
            <a:avLst/>
          </a:prstGeom>
          <a:noFill/>
          <a:ln/>
        </p:spPr>
        <p:txBody>
          <a:bodyPr wrap="square" lIns="0" tIns="0" rIns="0" bIns="0" rtlCol="0" anchor="ctr"/>
          <a:lstStyle/>
          <a:p>
            <a:pPr indent="0" marL="0">
              <a:buNone/>
            </a:pPr>
            <a:r>
              <a:rPr lang="en-US" sz="3400" b="1" dirty="0">
                <a:solidFill>
                  <a:schemeClr val="tx1"/>
                </a:solidFill>
                <a:latin typeface="Georgia" pitchFamily="34" charset="0"/>
                <a:ea typeface="Georgia" pitchFamily="34" charset="-122"/>
                <a:cs typeface="Georgia" pitchFamily="34" charset="-120"/>
              </a:rPr>
              <a:t>Límites y uso responsable</a:t>
            </a:r>
            <a:endParaRPr lang="en-US" sz="3400" dirty="0"/>
          </a:p>
        </p:txBody>
      </p:sp>
      <p:sp>
        <p:nvSpPr>
          <p:cNvPr id="3" name="Shape 1"/>
          <p:cNvSpPr/>
          <p:nvPr/>
        </p:nvSpPr>
        <p:spPr>
          <a:xfrm>
            <a:off x="548640" y="1600200"/>
            <a:ext cx="3454298" cy="3566160"/>
          </a:xfrm>
          <a:prstGeom prst="roundRect">
            <a:avLst>
              <a:gd name="adj" fmla="val 3177"/>
            </a:avLst>
          </a:prstGeom>
          <a:solidFill>
            <a:schemeClr val="accent5"/>
          </a:solidFill>
          <a:ln w="12700">
            <a:solidFill>
              <a:schemeClr val="accent5"/>
            </a:solidFill>
            <a:prstDash val="solid"/>
          </a:ln>
        </p:spPr>
      </p:sp>
      <p:sp>
        <p:nvSpPr>
          <p:cNvPr id="4" name="Shape 2"/>
          <p:cNvSpPr/>
          <p:nvPr/>
        </p:nvSpPr>
        <p:spPr>
          <a:xfrm>
            <a:off x="914400" y="1920240"/>
            <a:ext cx="868680" cy="868680"/>
          </a:xfrm>
          <a:prstGeom prst="ellipse">
            <a:avLst/>
          </a:prstGeom>
          <a:solidFill>
            <a:srgbClr val="0D9488"/>
          </a:solidFill>
          <a:ln w="12700">
            <a:solidFill>
              <a:srgbClr val="0D9488"/>
            </a:solidFill>
            <a:prstDash val="solid"/>
          </a:ln>
        </p:spPr>
      </p:sp>
      <p:pic>
        <p:nvPicPr>
          <p:cNvPr id="5" name="Image 0" descr="preencoded.png">    </p:cNvPr>
          <p:cNvPicPr>
            <a:picLocks noChangeAspect="1"/>
          </p:cNvPicPr>
          <p:nvPr/>
        </p:nvPicPr>
        <p:blipFill>
          <a:blip r:embed="rId1"/>
          <a:stretch>
            <a:fillRect/>
          </a:stretch>
        </p:blipFill>
        <p:spPr>
          <a:xfrm>
            <a:off x="1148944" y="2154784"/>
            <a:ext cx="399593" cy="399593"/>
          </a:xfrm>
          <a:prstGeom prst="rect">
            <a:avLst/>
          </a:prstGeom>
        </p:spPr>
      </p:pic>
      <p:sp>
        <p:nvSpPr>
          <p:cNvPr id="6" name="Text 3"/>
          <p:cNvSpPr txBox="1"/>
          <p:nvPr/>
        </p:nvSpPr>
        <p:spPr>
          <a:xfrm>
            <a:off x="914400" y="3017520"/>
            <a:ext cx="2722778" cy="914400"/>
          </a:xfrm>
          <a:prstGeom prst="rect">
            <a:avLst/>
          </a:prstGeom>
          <a:noFill/>
          <a:ln/>
        </p:spPr>
        <p:txBody>
          <a:bodyPr wrap="square" lIns="0" tIns="0" rIns="0" bIns="0" rtlCol="0" anchor="t"/>
          <a:lstStyle/>
          <a:p>
            <a:pPr indent="0" marL="0">
              <a:buNone/>
            </a:pPr>
            <a:r>
              <a:rPr lang="en-US" sz="2600" b="1" dirty="0">
                <a:solidFill>
                  <a:schemeClr val="tx1"/>
                </a:solidFill>
              </a:rPr>
              <a:t>No decide la inclusión</a:t>
            </a:r>
            <a:endParaRPr lang="en-US" sz="2600" dirty="0"/>
          </a:p>
        </p:txBody>
      </p:sp>
      <p:sp>
        <p:nvSpPr>
          <p:cNvPr id="7" name="Text 4"/>
          <p:cNvSpPr txBox="1"/>
          <p:nvPr/>
        </p:nvSpPr>
        <p:spPr>
          <a:xfrm>
            <a:off x="914400" y="3977640"/>
            <a:ext cx="2722778" cy="914400"/>
          </a:xfrm>
          <a:prstGeom prst="rect">
            <a:avLst/>
          </a:prstGeom>
          <a:noFill/>
          <a:ln/>
        </p:spPr>
        <p:txBody>
          <a:bodyPr wrap="square" lIns="0" tIns="0" rIns="0" bIns="0" rtlCol="0" anchor="t"/>
          <a:lstStyle/>
          <a:p>
            <a:pPr indent="0" marL="0">
              <a:buNone/>
            </a:pPr>
            <a:r>
              <a:rPr lang="en-US" sz="2200" dirty="0">
                <a:solidFill>
                  <a:schemeClr val="tx2"/>
                </a:solidFill>
              </a:rPr>
              <a:t>Decide una persona</a:t>
            </a:r>
            <a:endParaRPr lang="en-US" sz="2200" dirty="0"/>
          </a:p>
        </p:txBody>
      </p:sp>
      <p:sp>
        <p:nvSpPr>
          <p:cNvPr id="8" name="Shape 5"/>
          <p:cNvSpPr/>
          <p:nvPr/>
        </p:nvSpPr>
        <p:spPr>
          <a:xfrm>
            <a:off x="4368698" y="1600200"/>
            <a:ext cx="3454298" cy="3566160"/>
          </a:xfrm>
          <a:prstGeom prst="roundRect">
            <a:avLst>
              <a:gd name="adj" fmla="val 3177"/>
            </a:avLst>
          </a:prstGeom>
          <a:solidFill>
            <a:schemeClr val="accent5"/>
          </a:solidFill>
          <a:ln w="12700">
            <a:solidFill>
              <a:schemeClr val="accent5"/>
            </a:solidFill>
            <a:prstDash val="solid"/>
          </a:ln>
        </p:spPr>
      </p:sp>
      <p:sp>
        <p:nvSpPr>
          <p:cNvPr id="9" name="Shape 6"/>
          <p:cNvSpPr/>
          <p:nvPr/>
        </p:nvSpPr>
        <p:spPr>
          <a:xfrm>
            <a:off x="4734458" y="1920240"/>
            <a:ext cx="868680" cy="868680"/>
          </a:xfrm>
          <a:prstGeom prst="ellipse">
            <a:avLst/>
          </a:prstGeom>
          <a:solidFill>
            <a:srgbClr val="0D9488"/>
          </a:solidFill>
          <a:ln w="12700">
            <a:solidFill>
              <a:srgbClr val="0D9488"/>
            </a:solidFill>
            <a:prstDash val="solid"/>
          </a:ln>
        </p:spPr>
      </p:sp>
      <p:pic>
        <p:nvPicPr>
          <p:cNvPr id="10" name="Image 1" descr="preencoded.png">    </p:cNvPr>
          <p:cNvPicPr>
            <a:picLocks noChangeAspect="1"/>
          </p:cNvPicPr>
          <p:nvPr/>
        </p:nvPicPr>
        <p:blipFill>
          <a:blip r:embed="rId2"/>
          <a:stretch>
            <a:fillRect/>
          </a:stretch>
        </p:blipFill>
        <p:spPr>
          <a:xfrm>
            <a:off x="4969002" y="2154784"/>
            <a:ext cx="399593" cy="399593"/>
          </a:xfrm>
          <a:prstGeom prst="rect">
            <a:avLst/>
          </a:prstGeom>
        </p:spPr>
      </p:pic>
      <p:sp>
        <p:nvSpPr>
          <p:cNvPr id="11" name="Text 7"/>
          <p:cNvSpPr txBox="1"/>
          <p:nvPr/>
        </p:nvSpPr>
        <p:spPr>
          <a:xfrm>
            <a:off x="4734458" y="3017520"/>
            <a:ext cx="2722778" cy="914400"/>
          </a:xfrm>
          <a:prstGeom prst="rect">
            <a:avLst/>
          </a:prstGeom>
          <a:noFill/>
          <a:ln/>
        </p:spPr>
        <p:txBody>
          <a:bodyPr wrap="square" lIns="0" tIns="0" rIns="0" bIns="0" rtlCol="0" anchor="t"/>
          <a:lstStyle/>
          <a:p>
            <a:pPr indent="0" marL="0">
              <a:buNone/>
            </a:pPr>
            <a:r>
              <a:rPr lang="en-US" sz="2600" b="1" dirty="0">
                <a:solidFill>
                  <a:schemeClr val="tx1"/>
                </a:solidFill>
              </a:rPr>
              <a:t>Sin datos de pacientes</a:t>
            </a:r>
            <a:endParaRPr lang="en-US" sz="2600" dirty="0"/>
          </a:p>
        </p:txBody>
      </p:sp>
      <p:sp>
        <p:nvSpPr>
          <p:cNvPr id="12" name="Text 8"/>
          <p:cNvSpPr txBox="1"/>
          <p:nvPr/>
        </p:nvSpPr>
        <p:spPr>
          <a:xfrm>
            <a:off x="4734458" y="3977640"/>
            <a:ext cx="2722778" cy="914400"/>
          </a:xfrm>
          <a:prstGeom prst="rect">
            <a:avLst/>
          </a:prstGeom>
          <a:noFill/>
          <a:ln/>
        </p:spPr>
        <p:txBody>
          <a:bodyPr wrap="square" lIns="0" tIns="0" rIns="0" bIns="0" rtlCol="0" anchor="t"/>
          <a:lstStyle/>
          <a:p>
            <a:pPr indent="0" marL="0">
              <a:buNone/>
            </a:pPr>
            <a:r>
              <a:rPr lang="en-US" sz="2200" dirty="0">
                <a:solidFill>
                  <a:schemeClr val="tx2"/>
                </a:solidFill>
              </a:rPr>
              <a:t>Solo artículos publicados</a:t>
            </a:r>
            <a:endParaRPr lang="en-US" sz="2200" dirty="0"/>
          </a:p>
        </p:txBody>
      </p:sp>
      <p:sp>
        <p:nvSpPr>
          <p:cNvPr id="13" name="Shape 9"/>
          <p:cNvSpPr/>
          <p:nvPr/>
        </p:nvSpPr>
        <p:spPr>
          <a:xfrm>
            <a:off x="8188757" y="1600200"/>
            <a:ext cx="3454298" cy="3566160"/>
          </a:xfrm>
          <a:prstGeom prst="roundRect">
            <a:avLst>
              <a:gd name="adj" fmla="val 3177"/>
            </a:avLst>
          </a:prstGeom>
          <a:solidFill>
            <a:schemeClr val="accent4"/>
          </a:solidFill>
          <a:ln w="12700">
            <a:solidFill>
              <a:schemeClr val="accent4"/>
            </a:solidFill>
            <a:prstDash val="solid"/>
          </a:ln>
        </p:spPr>
      </p:sp>
      <p:sp>
        <p:nvSpPr>
          <p:cNvPr id="14" name="Shape 10"/>
          <p:cNvSpPr/>
          <p:nvPr/>
        </p:nvSpPr>
        <p:spPr>
          <a:xfrm>
            <a:off x="8554517" y="1920240"/>
            <a:ext cx="868680" cy="868680"/>
          </a:xfrm>
          <a:prstGeom prst="ellipse">
            <a:avLst/>
          </a:prstGeom>
          <a:solidFill>
            <a:srgbClr val="5B4BDB"/>
          </a:solidFill>
          <a:ln w="12700">
            <a:solidFill>
              <a:srgbClr val="5B4BDB"/>
            </a:solidFill>
            <a:prstDash val="solid"/>
          </a:ln>
        </p:spPr>
      </p:sp>
      <p:pic>
        <p:nvPicPr>
          <p:cNvPr id="15" name="Image 2" descr="preencoded.png">    </p:cNvPr>
          <p:cNvPicPr>
            <a:picLocks noChangeAspect="1"/>
          </p:cNvPicPr>
          <p:nvPr/>
        </p:nvPicPr>
        <p:blipFill>
          <a:blip r:embed="rId3"/>
          <a:stretch>
            <a:fillRect/>
          </a:stretch>
        </p:blipFill>
        <p:spPr>
          <a:xfrm>
            <a:off x="8789060" y="2154784"/>
            <a:ext cx="399593" cy="399593"/>
          </a:xfrm>
          <a:prstGeom prst="rect">
            <a:avLst/>
          </a:prstGeom>
        </p:spPr>
      </p:pic>
      <p:sp>
        <p:nvSpPr>
          <p:cNvPr id="16" name="Text 11"/>
          <p:cNvSpPr txBox="1"/>
          <p:nvPr/>
        </p:nvSpPr>
        <p:spPr>
          <a:xfrm>
            <a:off x="8554517" y="3017520"/>
            <a:ext cx="2722778" cy="914400"/>
          </a:xfrm>
          <a:prstGeom prst="rect">
            <a:avLst/>
          </a:prstGeom>
          <a:noFill/>
          <a:ln/>
        </p:spPr>
        <p:txBody>
          <a:bodyPr wrap="square" lIns="0" tIns="0" rIns="0" bIns="0" rtlCol="0" anchor="t"/>
          <a:lstStyle/>
          <a:p>
            <a:pPr indent="0" marL="0">
              <a:buNone/>
            </a:pPr>
            <a:r>
              <a:rPr lang="en-US" sz="2600" b="1" dirty="0">
                <a:solidFill>
                  <a:schemeClr val="tx1"/>
                </a:solidFill>
              </a:rPr>
              <a:t>Prueba ciega pendiente</a:t>
            </a:r>
            <a:endParaRPr lang="en-US" sz="2600" dirty="0"/>
          </a:p>
        </p:txBody>
      </p:sp>
      <p:sp>
        <p:nvSpPr>
          <p:cNvPr id="17" name="Text 12"/>
          <p:cNvSpPr txBox="1"/>
          <p:nvPr/>
        </p:nvSpPr>
        <p:spPr>
          <a:xfrm>
            <a:off x="8554517" y="3977640"/>
            <a:ext cx="2722778" cy="914400"/>
          </a:xfrm>
          <a:prstGeom prst="rect">
            <a:avLst/>
          </a:prstGeom>
          <a:noFill/>
          <a:ln/>
        </p:spPr>
        <p:txBody>
          <a:bodyPr wrap="square" lIns="0" tIns="0" rIns="0" bIns="0" rtlCol="0" anchor="t"/>
          <a:lstStyle/>
          <a:p>
            <a:pPr indent="0" marL="0">
              <a:buNone/>
            </a:pPr>
            <a:r>
              <a:rPr lang="en-US" sz="2200" dirty="0">
                <a:solidFill>
                  <a:schemeClr val="tx2"/>
                </a:solidFill>
              </a:rPr>
              <a:t>Dos revisores humanos</a:t>
            </a:r>
            <a:endParaRPr lang="en-US" sz="2200" dirty="0"/>
          </a:p>
        </p:txBody>
      </p:sp>
      <p:sp>
        <p:nvSpPr>
          <p:cNvPr id="25" name="Slide Number Placeholder 0"/>
          <p:cNvSpPr>
            <a:spLocks noGrp="1"/>
          </p:cNvSpPr>
          <p:nvPr>
            <p:ph type="sldNum" sz="quarter" idx="4294967295"/>
          </p:nvPr>
        </p:nvSpPr>
        <p:spPr>
          <a:xfrm>
            <a:off x="10618927" y="6355080"/>
            <a:ext cx="457200" cy="320040"/>
          </a:xfrm>
          <a:prstGeom prst="rect">
            <a:avLst/>
          </a:prstGeom>
          <a:extLst>
            <a:ext uri="{C572A759-6A51-4108-AA02-DFA0A04FC94B}">
              <ma14:wrappingTextBoxFlag xmlns:ma14="http://schemas.microsoft.com/office/mac/drawingml/2011/main" val="0"/>
            </a:ext>
          </a:extLst>
        </p:spPr>
        <p:txBody>
          <a:bodyPr lIns="0" tIns="0" rIns="0" bIns="0" anchor="t"/>
          <a:lstStyle>
            <a:lvl1pPr>
              <a:defRPr sz="1200">
                <a:solidFill>
                  <a:srgbClr val="334155"/>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2"/>
          <p:cNvSpPr/>
          <p:nvPr>
            <p:ph idx="102" type="title" hasCustomPrompt="1"/>
          </p:nvPr>
        </p:nvSpPr>
        <p:spPr>
          <a:xfrm>
            <a:off x="548640" y="201168"/>
            <a:ext cx="11094415" cy="566928"/>
          </a:xfrm>
          <a:prstGeom prst="rect">
            <a:avLst/>
          </a:prstGeom>
          <a:noFill/>
          <a:ln/>
        </p:spPr>
        <p:txBody>
          <a:bodyPr wrap="square" lIns="0" tIns="0" rIns="0" bIns="0" rtlCol="0" anchor="ctr"/>
          <a:lstStyle/>
          <a:p>
            <a:pPr indent="0" marL="0">
              <a:buNone/>
            </a:pPr>
            <a:r>
              <a:rPr lang="en-US" sz="2800" b="1" dirty="0">
                <a:solidFill>
                  <a:schemeClr val="tx1"/>
                </a:solidFill>
                <a:latin typeface="Georgia" pitchFamily="34" charset="0"/>
                <a:ea typeface="Georgia" pitchFamily="34" charset="-122"/>
                <a:cs typeface="Georgia" pitchFamily="34" charset="-120"/>
              </a:rPr>
              <a:t>Demostración: entrada</a:t>
            </a:r>
            <a:endParaRPr lang="en-US" sz="2800" dirty="0"/>
          </a:p>
        </p:txBody>
      </p:sp>
      <p:pic>
        <p:nvPicPr>
          <p:cNvPr id="3" name="Image 0" descr="Entrada del asistente: pregunta, criterios, nueve PDF y 51 variables">    </p:cNvPr>
          <p:cNvPicPr>
            <a:picLocks noChangeAspect="1"/>
          </p:cNvPicPr>
          <p:nvPr/>
        </p:nvPicPr>
        <p:blipFill>
          <a:blip r:embed="rId1"/>
          <a:stretch>
            <a:fillRect/>
          </a:stretch>
        </p:blipFill>
        <p:spPr>
          <a:xfrm>
            <a:off x="1523848" y="841248"/>
            <a:ext cx="9144000" cy="5143500"/>
          </a:xfrm>
          <a:prstGeom prst="rect">
            <a:avLst/>
          </a:prstGeom>
          <a:effectLst>
            <a:outerShdw sx="100000" sy="100000" kx="0" ky="0" algn="bl" rotWithShape="0" blurRad="127000" dist="38100" dir="5400000">
              <a:srgbClr val="0B1020">
                <a:alpha val="18000"/>
              </a:srgbClr>
            </a:outerShdw>
          </a:effectLst>
        </p:spPr>
      </p:pic>
      <p:sp>
        <p:nvSpPr>
          <p:cNvPr id="4" name="Text 1"/>
          <p:cNvSpPr txBox="1"/>
          <p:nvPr/>
        </p:nvSpPr>
        <p:spPr>
          <a:xfrm>
            <a:off x="1523848" y="6039612"/>
            <a:ext cx="9144000" cy="365760"/>
          </a:xfrm>
          <a:prstGeom prst="rect">
            <a:avLst/>
          </a:prstGeom>
          <a:noFill/>
          <a:ln/>
        </p:spPr>
        <p:txBody>
          <a:bodyPr wrap="square" lIns="0" tIns="0" rIns="0" bIns="0" rtlCol="0" anchor="ctr"/>
          <a:lstStyle/>
          <a:p>
            <a:pPr algn="ctr" indent="0" marL="0">
              <a:buNone/>
            </a:pPr>
            <a:r>
              <a:rPr lang="en-US" sz="1800" i="1" dirty="0">
                <a:solidFill>
                  <a:schemeClr val="tx2"/>
                </a:solidFill>
              </a:rPr>
              <a:t>La ficha reúne pregunta, criterios, fuentes y variables</a:t>
            </a:r>
            <a:endParaRPr lang="en-US" sz="1800" dirty="0"/>
          </a:p>
        </p:txBody>
      </p:sp>
      <p:sp>
        <p:nvSpPr>
          <p:cNvPr id="25" name="Slide Number Placeholder 0"/>
          <p:cNvSpPr>
            <a:spLocks noGrp="1"/>
          </p:cNvSpPr>
          <p:nvPr>
            <p:ph type="sldNum" sz="quarter" idx="4294967295"/>
          </p:nvPr>
        </p:nvSpPr>
        <p:spPr>
          <a:xfrm>
            <a:off x="10618927" y="6355080"/>
            <a:ext cx="457200" cy="320040"/>
          </a:xfrm>
          <a:prstGeom prst="rect">
            <a:avLst/>
          </a:prstGeom>
          <a:extLst>
            <a:ext uri="{C572A759-6A51-4108-AA02-DFA0A04FC94B}">
              <ma14:wrappingTextBoxFlag xmlns:ma14="http://schemas.microsoft.com/office/mac/drawingml/2011/main" val="0"/>
            </a:ext>
          </a:extLst>
        </p:spPr>
        <p:txBody>
          <a:bodyPr lIns="0" tIns="0" rIns="0" bIns="0" anchor="t"/>
          <a:lstStyle>
            <a:lvl1pPr>
              <a:defRPr sz="1200">
                <a:solidFill>
                  <a:srgbClr val="334155"/>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2"/>
          <p:cNvSpPr/>
          <p:nvPr>
            <p:ph idx="102" type="title" hasCustomPrompt="1"/>
          </p:nvPr>
        </p:nvSpPr>
        <p:spPr>
          <a:xfrm>
            <a:off x="548640" y="201168"/>
            <a:ext cx="11094415" cy="566928"/>
          </a:xfrm>
          <a:prstGeom prst="rect">
            <a:avLst/>
          </a:prstGeom>
          <a:noFill/>
          <a:ln/>
        </p:spPr>
        <p:txBody>
          <a:bodyPr wrap="square" lIns="0" tIns="0" rIns="0" bIns="0" rtlCol="0" anchor="ctr"/>
          <a:lstStyle/>
          <a:p>
            <a:pPr indent="0" marL="0">
              <a:buNone/>
            </a:pPr>
            <a:r>
              <a:rPr lang="en-US" sz="2800" b="1" dirty="0">
                <a:solidFill>
                  <a:schemeClr val="tx1"/>
                </a:solidFill>
                <a:latin typeface="Georgia" pitchFamily="34" charset="0"/>
                <a:ea typeface="Georgia" pitchFamily="34" charset="-122"/>
                <a:cs typeface="Georgia" pitchFamily="34" charset="-120"/>
              </a:rPr>
              <a:t>Demostración: resultado</a:t>
            </a:r>
            <a:endParaRPr lang="en-US" sz="2800" dirty="0"/>
          </a:p>
        </p:txBody>
      </p:sp>
      <p:pic>
        <p:nvPicPr>
          <p:cNvPr id="3" name="Image 0" descr="Cinco etapas con su evidencia y una fila rastreada de punta a punta">    </p:cNvPr>
          <p:cNvPicPr>
            <a:picLocks noChangeAspect="1"/>
          </p:cNvPicPr>
          <p:nvPr/>
        </p:nvPicPr>
        <p:blipFill>
          <a:blip r:embed="rId1"/>
          <a:stretch>
            <a:fillRect/>
          </a:stretch>
        </p:blipFill>
        <p:spPr>
          <a:xfrm>
            <a:off x="1523848" y="841248"/>
            <a:ext cx="9144000" cy="5143500"/>
          </a:xfrm>
          <a:prstGeom prst="rect">
            <a:avLst/>
          </a:prstGeom>
          <a:effectLst>
            <a:outerShdw sx="100000" sy="100000" kx="0" ky="0" algn="bl" rotWithShape="0" blurRad="127000" dist="38100" dir="5400000">
              <a:srgbClr val="0B1020">
                <a:alpha val="18000"/>
              </a:srgbClr>
            </a:outerShdw>
          </a:effectLst>
        </p:spPr>
      </p:pic>
      <p:sp>
        <p:nvSpPr>
          <p:cNvPr id="4" name="Text 1"/>
          <p:cNvSpPr txBox="1"/>
          <p:nvPr/>
        </p:nvSpPr>
        <p:spPr>
          <a:xfrm>
            <a:off x="1523848" y="6039612"/>
            <a:ext cx="9144000" cy="365760"/>
          </a:xfrm>
          <a:prstGeom prst="rect">
            <a:avLst/>
          </a:prstGeom>
          <a:noFill/>
          <a:ln/>
        </p:spPr>
        <p:txBody>
          <a:bodyPr wrap="square" lIns="0" tIns="0" rIns="0" bIns="0" rtlCol="0" anchor="ctr"/>
          <a:lstStyle/>
          <a:p>
            <a:pPr algn="ctr" indent="0" marL="0">
              <a:buNone/>
            </a:pPr>
            <a:r>
              <a:rPr lang="en-US" sz="1800" i="1" dirty="0">
                <a:solidFill>
                  <a:schemeClr val="tx2"/>
                </a:solidFill>
              </a:rPr>
              <a:t>Cada dato llega con pasaje, página y decisión humana</a:t>
            </a:r>
            <a:endParaRPr lang="en-US" sz="1800" dirty="0"/>
          </a:p>
        </p:txBody>
      </p:sp>
      <p:sp>
        <p:nvSpPr>
          <p:cNvPr id="25" name="Slide Number Placeholder 0"/>
          <p:cNvSpPr>
            <a:spLocks noGrp="1"/>
          </p:cNvSpPr>
          <p:nvPr>
            <p:ph type="sldNum" sz="quarter" idx="4294967295"/>
          </p:nvPr>
        </p:nvSpPr>
        <p:spPr>
          <a:xfrm>
            <a:off x="10618927" y="6355080"/>
            <a:ext cx="457200" cy="320040"/>
          </a:xfrm>
          <a:prstGeom prst="rect">
            <a:avLst/>
          </a:prstGeom>
          <a:extLst>
            <a:ext uri="{C572A759-6A51-4108-AA02-DFA0A04FC94B}">
              <ma14:wrappingTextBoxFlag xmlns:ma14="http://schemas.microsoft.com/office/mac/drawingml/2011/main" val="0"/>
            </a:ext>
          </a:extLst>
        </p:spPr>
        <p:txBody>
          <a:bodyPr lIns="0" tIns="0" rIns="0" bIns="0" anchor="t"/>
          <a:lstStyle>
            <a:lvl1pPr>
              <a:defRPr sz="1200">
                <a:solidFill>
                  <a:srgbClr val="334155"/>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2"/>
          <p:cNvSpPr/>
          <p:nvPr>
            <p:ph idx="102" type="title" hasCustomPrompt="1"/>
          </p:nvPr>
        </p:nvSpPr>
        <p:spPr>
          <a:xfrm>
            <a:off x="548640" y="201168"/>
            <a:ext cx="11094415" cy="566928"/>
          </a:xfrm>
          <a:prstGeom prst="rect">
            <a:avLst/>
          </a:prstGeom>
          <a:noFill/>
          <a:ln/>
        </p:spPr>
        <p:txBody>
          <a:bodyPr wrap="square" lIns="0" tIns="0" rIns="0" bIns="0" rtlCol="0" anchor="ctr"/>
          <a:lstStyle/>
          <a:p>
            <a:pPr indent="0" marL="0">
              <a:buNone/>
            </a:pPr>
            <a:r>
              <a:rPr lang="en-US" sz="2800" b="1" dirty="0">
                <a:solidFill>
                  <a:schemeClr val="tx1"/>
                </a:solidFill>
                <a:latin typeface="Georgia" pitchFamily="34" charset="0"/>
                <a:ea typeface="Georgia" pitchFamily="34" charset="-122"/>
                <a:cs typeface="Georgia" pitchFamily="34" charset="-120"/>
              </a:rPr>
              <a:t>Demostración: revisión y entrega</a:t>
            </a:r>
            <a:endParaRPr lang="en-US" sz="2800" dirty="0"/>
          </a:p>
        </p:txBody>
      </p:sp>
      <p:pic>
        <p:nvPicPr>
          <p:cNvPr id="3" name="Image 0" descr="Revisión humana, síntesis, rastreo al azar y seis pruebas de aceptación">    </p:cNvPr>
          <p:cNvPicPr>
            <a:picLocks noChangeAspect="1"/>
          </p:cNvPicPr>
          <p:nvPr/>
        </p:nvPicPr>
        <p:blipFill>
          <a:blip r:embed="rId1"/>
          <a:stretch>
            <a:fillRect/>
          </a:stretch>
        </p:blipFill>
        <p:spPr>
          <a:xfrm>
            <a:off x="1523848" y="841248"/>
            <a:ext cx="9144000" cy="5143500"/>
          </a:xfrm>
          <a:prstGeom prst="rect">
            <a:avLst/>
          </a:prstGeom>
          <a:effectLst>
            <a:outerShdw sx="100000" sy="100000" kx="0" ky="0" algn="bl" rotWithShape="0" blurRad="127000" dist="38100" dir="5400000">
              <a:srgbClr val="0B1020">
                <a:alpha val="18000"/>
              </a:srgbClr>
            </a:outerShdw>
          </a:effectLst>
        </p:spPr>
      </p:pic>
      <p:sp>
        <p:nvSpPr>
          <p:cNvPr id="4" name="Text 1"/>
          <p:cNvSpPr txBox="1"/>
          <p:nvPr/>
        </p:nvSpPr>
        <p:spPr>
          <a:xfrm>
            <a:off x="1523848" y="6039612"/>
            <a:ext cx="9144000" cy="365760"/>
          </a:xfrm>
          <a:prstGeom prst="rect">
            <a:avLst/>
          </a:prstGeom>
          <a:noFill/>
          <a:ln/>
        </p:spPr>
        <p:txBody>
          <a:bodyPr wrap="square" lIns="0" tIns="0" rIns="0" bIns="0" rtlCol="0" anchor="ctr"/>
          <a:lstStyle/>
          <a:p>
            <a:pPr algn="ctr" indent="0" marL="0">
              <a:buNone/>
            </a:pPr>
            <a:r>
              <a:rPr lang="en-US" sz="1800" i="1" dirty="0">
                <a:solidFill>
                  <a:schemeClr val="tx2"/>
                </a:solidFill>
              </a:rPr>
              <a:t>Aprobación fila por fila y seis pruebas superadas</a:t>
            </a:r>
            <a:endParaRPr lang="en-US" sz="1800" dirty="0"/>
          </a:p>
        </p:txBody>
      </p:sp>
      <p:sp>
        <p:nvSpPr>
          <p:cNvPr id="25" name="Slide Number Placeholder 0"/>
          <p:cNvSpPr>
            <a:spLocks noGrp="1"/>
          </p:cNvSpPr>
          <p:nvPr>
            <p:ph type="sldNum" sz="quarter" idx="4294967295"/>
          </p:nvPr>
        </p:nvSpPr>
        <p:spPr>
          <a:xfrm>
            <a:off x="10618927" y="6355080"/>
            <a:ext cx="457200" cy="320040"/>
          </a:xfrm>
          <a:prstGeom prst="rect">
            <a:avLst/>
          </a:prstGeom>
          <a:extLst>
            <a:ext uri="{C572A759-6A51-4108-AA02-DFA0A04FC94B}">
              <ma14:wrappingTextBoxFlag xmlns:ma14="http://schemas.microsoft.com/office/mac/drawingml/2011/main" val="0"/>
            </a:ext>
          </a:extLst>
        </p:spPr>
        <p:txBody>
          <a:bodyPr lIns="0" tIns="0" rIns="0" bIns="0" anchor="t"/>
          <a:lstStyle>
            <a:lvl1pPr>
              <a:defRPr sz="1200">
                <a:solidFill>
                  <a:srgbClr val="334155"/>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48640" y="914400"/>
            <a:ext cx="7680960" cy="1828800"/>
          </a:xfrm>
          <a:prstGeom prst="rect">
            <a:avLst/>
          </a:prstGeom>
          <a:noFill/>
          <a:ln/>
        </p:spPr>
        <p:txBody>
          <a:bodyPr wrap="square" lIns="0" tIns="0" rIns="0" bIns="0" rtlCol="0" anchor="t"/>
          <a:lstStyle/>
          <a:p>
            <a:pPr indent="0" marL="0">
              <a:buNone/>
            </a:pPr>
            <a:r>
              <a:rPr lang="en-US" sz="4400" b="1" dirty="0">
                <a:solidFill>
                  <a:schemeClr val="bg1"/>
                </a:solidFill>
                <a:latin typeface="Georgia" pitchFamily="34" charset="0"/>
                <a:ea typeface="Georgia" pitchFamily="34" charset="-122"/>
                <a:cs typeface="Georgia" pitchFamily="34" charset="-120"/>
              </a:rPr>
              <a:t>Cada dato, rastreable hasta su página</a:t>
            </a:r>
            <a:endParaRPr lang="en-US" sz="4400" dirty="0"/>
          </a:p>
        </p:txBody>
      </p:sp>
      <p:sp>
        <p:nvSpPr>
          <p:cNvPr id="3" name="Text 1"/>
          <p:cNvSpPr txBox="1"/>
          <p:nvPr/>
        </p:nvSpPr>
        <p:spPr>
          <a:xfrm>
            <a:off x="548640" y="2880360"/>
            <a:ext cx="8412480" cy="457200"/>
          </a:xfrm>
          <a:prstGeom prst="rect">
            <a:avLst/>
          </a:prstGeom>
          <a:noFill/>
          <a:ln/>
        </p:spPr>
        <p:txBody>
          <a:bodyPr wrap="square" lIns="0" tIns="0" rIns="0" bIns="0" rtlCol="0" anchor="ctr"/>
          <a:lstStyle/>
          <a:p>
            <a:pPr indent="0" marL="0">
              <a:buNone/>
            </a:pPr>
            <a:r>
              <a:rPr lang="en-US" sz="2400" i="1" dirty="0">
                <a:solidFill>
                  <a:schemeClr val="accent3"/>
                </a:solidFill>
              </a:rPr>
              <a:t>Siguiente: prueba ciega y nuevas revisiones</a:t>
            </a:r>
            <a:endParaRPr lang="en-US" sz="2400" dirty="0"/>
          </a:p>
        </p:txBody>
      </p:sp>
      <p:sp>
        <p:nvSpPr>
          <p:cNvPr id="4" name="Text 2">
            <a:hlinkClick r:id="rId1" tooltip=""/>
          </p:cNvPr>
          <p:cNvSpPr txBox="1"/>
          <p:nvPr/>
        </p:nvSpPr>
        <p:spPr>
          <a:xfrm>
            <a:off x="548640" y="3611880"/>
            <a:ext cx="10515600" cy="457200"/>
          </a:xfrm>
          <a:prstGeom prst="rect">
            <a:avLst/>
          </a:prstGeom>
          <a:noFill/>
          <a:ln/>
        </p:spPr>
        <p:txBody>
          <a:bodyPr wrap="square" lIns="0" tIns="0" rIns="0" bIns="0" rtlCol="0" anchor="ctr"/>
          <a:lstStyle/>
          <a:p>
            <a:pPr indent="0" marL="0">
              <a:buNone/>
            </a:pPr>
            <a:r>
              <a:rPr lang="en-US" sz="2200" b="1" u="sng" dirty="0">
                <a:solidFill>
                  <a:srgbClr val="5EEAD4"/>
                </a:solidFill>
                <a:hlinkClick r:id="rId1" invalidUrl="" action="" tgtFrame="" tooltip="" history="1" highlightClick="0" endSnd="0">
                  <a:extLst>
                    <a:ext uri="{A12FA001-AC4F-418D-AE19-62706E023703}">
                      <ahyp:hlinkClr xmlns:ahyp="http://schemas.microsoft.com/office/drawing/2018/hyperlinkcolor" val="tx"/>
                    </a:ext>
                  </a:extLst>
                </a:hlinkClick>
              </a:rPr>
              <a:t>darwinpg85.github.io/vibe-coding-proyecto-final</a:t>
            </a:r>
            <a:endParaRPr lang="en-US" sz="2200" dirty="0"/>
          </a:p>
        </p:txBody>
      </p:sp>
      <p:sp>
        <p:nvSpPr>
          <p:cNvPr id="5" name="Text 3"/>
          <p:cNvSpPr txBox="1"/>
          <p:nvPr/>
        </p:nvSpPr>
        <p:spPr>
          <a:xfrm>
            <a:off x="548640" y="4480560"/>
            <a:ext cx="10058400" cy="868680"/>
          </a:xfrm>
          <a:prstGeom prst="rect">
            <a:avLst/>
          </a:prstGeom>
          <a:noFill/>
          <a:ln/>
        </p:spPr>
        <p:txBody>
          <a:bodyPr wrap="square" lIns="0" tIns="0" rIns="0" bIns="0" rtlCol="0" anchor="t"/>
          <a:lstStyle/>
          <a:p>
            <a:pPr indent="0" marL="0">
              <a:buNone/>
            </a:pPr>
            <a:r>
              <a:rPr lang="en-US" sz="2000" dirty="0">
                <a:solidFill>
                  <a:srgbClr val="C9CEDB"/>
                </a:solidFill>
              </a:rPr>
              <a:t>Darwin Pillo · UTPL</a:t>
            </a:r>
            <a:endParaRPr lang="en-US" sz="2000" dirty="0"/>
          </a:p>
          <a:p>
            <a:pPr indent="0" marL="0">
              <a:buNone/>
            </a:pPr>
            <a:r>
              <a:rPr lang="en-US" sz="2000" dirty="0">
                <a:solidFill>
                  <a:srgbClr val="C9CEDB"/>
                </a:solidFill>
              </a:rPr>
              <a:t>Julianna Montes de Oca · Universidad UTE</a:t>
            </a:r>
            <a:endParaRPr lang="en-US" sz="2000" dirty="0"/>
          </a:p>
        </p:txBody>
      </p:sp>
      <p:sp>
        <p:nvSpPr>
          <p:cNvPr id="6" name="Shape 4"/>
          <p:cNvSpPr/>
          <p:nvPr/>
        </p:nvSpPr>
        <p:spPr>
          <a:xfrm>
            <a:off x="8558784" y="1517904"/>
            <a:ext cx="2688336" cy="0"/>
          </a:xfrm>
          <a:prstGeom prst="line">
            <a:avLst/>
          </a:prstGeom>
          <a:noFill/>
          <a:ln w="31750">
            <a:solidFill>
              <a:srgbClr val="5B4BDB"/>
            </a:solidFill>
            <a:prstDash val="dash"/>
          </a:ln>
        </p:spPr>
      </p:sp>
      <p:sp>
        <p:nvSpPr>
          <p:cNvPr id="7" name="Shape 5"/>
          <p:cNvSpPr/>
          <p:nvPr/>
        </p:nvSpPr>
        <p:spPr>
          <a:xfrm>
            <a:off x="8229600" y="1188720"/>
            <a:ext cx="658368" cy="658368"/>
          </a:xfrm>
          <a:prstGeom prst="ellipse">
            <a:avLst/>
          </a:prstGeom>
          <a:solidFill>
            <a:srgbClr val="5B4BDB"/>
          </a:solidFill>
          <a:ln w="12700">
            <a:solidFill>
              <a:srgbClr val="5B4BDB"/>
            </a:solidFill>
            <a:prstDash val="solid"/>
          </a:ln>
        </p:spPr>
      </p:sp>
      <p:pic>
        <p:nvPicPr>
          <p:cNvPr id="8" name="Image 0" descr="preencoded.png">    </p:cNvPr>
          <p:cNvPicPr>
            <a:picLocks noChangeAspect="1"/>
          </p:cNvPicPr>
          <p:nvPr/>
        </p:nvPicPr>
        <p:blipFill>
          <a:blip r:embed="rId2"/>
          <a:stretch>
            <a:fillRect/>
          </a:stretch>
        </p:blipFill>
        <p:spPr>
          <a:xfrm>
            <a:off x="8407359" y="1366479"/>
            <a:ext cx="302849" cy="302849"/>
          </a:xfrm>
          <a:prstGeom prst="rect">
            <a:avLst/>
          </a:prstGeom>
        </p:spPr>
      </p:pic>
      <p:sp>
        <p:nvSpPr>
          <p:cNvPr id="9" name="Shape 6"/>
          <p:cNvSpPr/>
          <p:nvPr/>
        </p:nvSpPr>
        <p:spPr>
          <a:xfrm>
            <a:off x="9125712" y="1188720"/>
            <a:ext cx="658368" cy="658368"/>
          </a:xfrm>
          <a:prstGeom prst="ellipse">
            <a:avLst/>
          </a:prstGeom>
          <a:solidFill>
            <a:srgbClr val="5B4BDB"/>
          </a:solidFill>
          <a:ln w="12700">
            <a:solidFill>
              <a:srgbClr val="5B4BDB"/>
            </a:solidFill>
            <a:prstDash val="solid"/>
          </a:ln>
        </p:spPr>
      </p:sp>
      <p:pic>
        <p:nvPicPr>
          <p:cNvPr id="10" name="Image 1" descr="preencoded.png">    </p:cNvPr>
          <p:cNvPicPr>
            <a:picLocks noChangeAspect="1"/>
          </p:cNvPicPr>
          <p:nvPr/>
        </p:nvPicPr>
        <p:blipFill>
          <a:blip r:embed="rId3"/>
          <a:stretch>
            <a:fillRect/>
          </a:stretch>
        </p:blipFill>
        <p:spPr>
          <a:xfrm>
            <a:off x="9303471" y="1366479"/>
            <a:ext cx="302849" cy="302849"/>
          </a:xfrm>
          <a:prstGeom prst="rect">
            <a:avLst/>
          </a:prstGeom>
        </p:spPr>
      </p:pic>
      <p:sp>
        <p:nvSpPr>
          <p:cNvPr id="11" name="Shape 7"/>
          <p:cNvSpPr/>
          <p:nvPr/>
        </p:nvSpPr>
        <p:spPr>
          <a:xfrm>
            <a:off x="10021824" y="1188720"/>
            <a:ext cx="658368" cy="658368"/>
          </a:xfrm>
          <a:prstGeom prst="ellipse">
            <a:avLst/>
          </a:prstGeom>
          <a:solidFill>
            <a:srgbClr val="5B4BDB"/>
          </a:solidFill>
          <a:ln w="12700">
            <a:solidFill>
              <a:srgbClr val="5B4BDB"/>
            </a:solidFill>
            <a:prstDash val="solid"/>
          </a:ln>
        </p:spPr>
      </p:sp>
      <p:pic>
        <p:nvPicPr>
          <p:cNvPr id="12" name="Image 2" descr="preencoded.png">    </p:cNvPr>
          <p:cNvPicPr>
            <a:picLocks noChangeAspect="1"/>
          </p:cNvPicPr>
          <p:nvPr/>
        </p:nvPicPr>
        <p:blipFill>
          <a:blip r:embed="rId4"/>
          <a:stretch>
            <a:fillRect/>
          </a:stretch>
        </p:blipFill>
        <p:spPr>
          <a:xfrm>
            <a:off x="10199583" y="1366479"/>
            <a:ext cx="302849" cy="302849"/>
          </a:xfrm>
          <a:prstGeom prst="rect">
            <a:avLst/>
          </a:prstGeom>
        </p:spPr>
      </p:pic>
      <p:sp>
        <p:nvSpPr>
          <p:cNvPr id="13" name="Shape 8"/>
          <p:cNvSpPr/>
          <p:nvPr/>
        </p:nvSpPr>
        <p:spPr>
          <a:xfrm>
            <a:off x="10917936" y="1188720"/>
            <a:ext cx="658368" cy="658368"/>
          </a:xfrm>
          <a:prstGeom prst="ellipse">
            <a:avLst/>
          </a:prstGeom>
          <a:solidFill>
            <a:srgbClr val="0D9488"/>
          </a:solidFill>
          <a:ln w="12700">
            <a:solidFill>
              <a:srgbClr val="0D9488"/>
            </a:solidFill>
            <a:prstDash val="solid"/>
          </a:ln>
        </p:spPr>
      </p:sp>
      <p:pic>
        <p:nvPicPr>
          <p:cNvPr id="14" name="Image 3" descr="preencoded.png">    </p:cNvPr>
          <p:cNvPicPr>
            <a:picLocks noChangeAspect="1"/>
          </p:cNvPicPr>
          <p:nvPr/>
        </p:nvPicPr>
        <p:blipFill>
          <a:blip r:embed="rId5"/>
          <a:stretch>
            <a:fillRect/>
          </a:stretch>
        </p:blipFill>
        <p:spPr>
          <a:xfrm>
            <a:off x="11095695" y="1366479"/>
            <a:ext cx="302849" cy="302849"/>
          </a:xfrm>
          <a:prstGeom prst="rect">
            <a:avLst/>
          </a:prstGeom>
        </p:spPr>
      </p:pic>
      <p:sp>
        <p:nvSpPr>
          <p:cNvPr id="15" name="Text 9"/>
          <p:cNvSpPr txBox="1"/>
          <p:nvPr/>
        </p:nvSpPr>
        <p:spPr>
          <a:xfrm>
            <a:off x="8046720" y="1920240"/>
            <a:ext cx="1024128" cy="292608"/>
          </a:xfrm>
          <a:prstGeom prst="rect">
            <a:avLst/>
          </a:prstGeom>
          <a:noFill/>
          <a:ln/>
        </p:spPr>
        <p:txBody>
          <a:bodyPr wrap="square" lIns="0" tIns="0" rIns="0" bIns="0" rtlCol="0" anchor="ctr"/>
          <a:lstStyle/>
          <a:p>
            <a:pPr algn="ctr" indent="0" marL="0">
              <a:buNone/>
            </a:pPr>
            <a:r>
              <a:rPr lang="en-US" sz="1400" dirty="0">
                <a:solidFill>
                  <a:srgbClr val="C9CEDB"/>
                </a:solidFill>
              </a:rPr>
              <a:t>Gestante</a:t>
            </a:r>
            <a:endParaRPr lang="en-US" sz="1400" dirty="0"/>
          </a:p>
        </p:txBody>
      </p:sp>
      <p:sp>
        <p:nvSpPr>
          <p:cNvPr id="16" name="Text 10"/>
          <p:cNvSpPr txBox="1"/>
          <p:nvPr/>
        </p:nvSpPr>
        <p:spPr>
          <a:xfrm>
            <a:off x="8942832" y="1920240"/>
            <a:ext cx="1024128" cy="292608"/>
          </a:xfrm>
          <a:prstGeom prst="rect">
            <a:avLst/>
          </a:prstGeom>
          <a:noFill/>
          <a:ln/>
        </p:spPr>
        <p:txBody>
          <a:bodyPr wrap="square" lIns="0" tIns="0" rIns="0" bIns="0" rtlCol="0" anchor="ctr"/>
          <a:lstStyle/>
          <a:p>
            <a:pPr algn="ctr" indent="0" marL="0">
              <a:buNone/>
            </a:pPr>
            <a:r>
              <a:rPr lang="en-US" sz="1400" dirty="0">
                <a:solidFill>
                  <a:srgbClr val="C9CEDB"/>
                </a:solidFill>
              </a:rPr>
              <a:t>PA y FC</a:t>
            </a:r>
            <a:endParaRPr lang="en-US" sz="1400" dirty="0"/>
          </a:p>
        </p:txBody>
      </p:sp>
      <p:sp>
        <p:nvSpPr>
          <p:cNvPr id="17" name="Text 11"/>
          <p:cNvSpPr txBox="1"/>
          <p:nvPr/>
        </p:nvSpPr>
        <p:spPr>
          <a:xfrm>
            <a:off x="9838944" y="1920240"/>
            <a:ext cx="1024128" cy="292608"/>
          </a:xfrm>
          <a:prstGeom prst="rect">
            <a:avLst/>
          </a:prstGeom>
          <a:noFill/>
          <a:ln/>
        </p:spPr>
        <p:txBody>
          <a:bodyPr wrap="square" lIns="0" tIns="0" rIns="0" bIns="0" rtlCol="0" anchor="ctr"/>
          <a:lstStyle/>
          <a:p>
            <a:pPr algn="ctr" indent="0" marL="0">
              <a:buNone/>
            </a:pPr>
            <a:r>
              <a:rPr lang="en-US" sz="1400" dirty="0">
                <a:solidFill>
                  <a:srgbClr val="C9CEDB"/>
                </a:solidFill>
              </a:rPr>
              <a:t>Borde</a:t>
            </a:r>
            <a:endParaRPr lang="en-US" sz="1400" dirty="0"/>
          </a:p>
        </p:txBody>
      </p:sp>
      <p:sp>
        <p:nvSpPr>
          <p:cNvPr id="18" name="Text 12"/>
          <p:cNvSpPr txBox="1"/>
          <p:nvPr/>
        </p:nvSpPr>
        <p:spPr>
          <a:xfrm>
            <a:off x="10735056" y="1920240"/>
            <a:ext cx="1024128" cy="292608"/>
          </a:xfrm>
          <a:prstGeom prst="rect">
            <a:avLst/>
          </a:prstGeom>
          <a:noFill/>
          <a:ln/>
        </p:spPr>
        <p:txBody>
          <a:bodyPr wrap="square" lIns="0" tIns="0" rIns="0" bIns="0" rtlCol="0" anchor="ctr"/>
          <a:lstStyle/>
          <a:p>
            <a:pPr algn="ctr" indent="0" marL="0">
              <a:buNone/>
            </a:pPr>
            <a:r>
              <a:rPr lang="en-US" sz="1400" dirty="0">
                <a:solidFill>
                  <a:srgbClr val="C9CEDB"/>
                </a:solidFill>
              </a:rPr>
              <a:t>LoRaWAN</a:t>
            </a:r>
            <a:endParaRPr lang="en-US" sz="1400" dirty="0"/>
          </a:p>
        </p:txBody>
      </p:sp>
      <p:sp>
        <p:nvSpPr>
          <p:cNvPr id="25" name="Slide Number Placeholder 0"/>
          <p:cNvSpPr>
            <a:spLocks noGrp="1"/>
          </p:cNvSpPr>
          <p:nvPr>
            <p:ph type="sldNum" sz="quarter" idx="4294967295"/>
          </p:nvPr>
        </p:nvSpPr>
        <p:spPr>
          <a:xfrm>
            <a:off x="10618927" y="6355080"/>
            <a:ext cx="457200" cy="320040"/>
          </a:xfrm>
          <a:prstGeom prst="rect">
            <a:avLst/>
          </a:prstGeom>
          <a:extLst>
            <a:ext uri="{C572A759-6A51-4108-AA02-DFA0A04FC94B}">
              <ma14:wrappingTextBoxFlag xmlns:ma14="http://schemas.microsoft.com/office/mac/drawingml/2011/main" val="0"/>
            </a:ext>
          </a:extLst>
        </p:spPr>
        <p:txBody>
          <a:bodyPr lIns="0" tIns="0" rIns="0" bIns="0" anchor="t"/>
          <a:lstStyle>
            <a:lvl1pPr>
              <a:defRPr sz="1200">
                <a:solidFill>
                  <a:srgbClr val="8B93A7"/>
                </a:solidFill>
              </a:defRPr>
            </a:lvl1pPr>
          </a:lstStyle>
          <a:p>
            <a:pPr algn="r"/>
            <a:fld id="{F7021451-1387-4CA6-816F-3879F97B5CBC}" type="slidenum">
              <a:rPr b="0" lang="en-US"/>
              <a:t>10</a:t>
            </a:fld>
            <a:endParaRPr lang="en-US"/>
          </a:p>
        </p:txBody>
      </p:sp>
    </p:spTree>
  </p:cSld>
  <p:clrMapOvr>
    <a:masterClrMapping/>
  </p:clrMapOvr>
</p:sld>
</file>

<file path=ppt/theme/theme1.xml><?xml version="1.0" encoding="utf-8"?>
<a:theme xmlns:a="http://schemas.openxmlformats.org/drawingml/2006/main" name="CEDIA Trazable">
  <a:themeElements>
    <a:clrScheme name="CEDIA Trazable">
      <a:dk1>
        <a:srgbClr val="0B1020"/>
      </a:dk1>
      <a:lt1>
        <a:srgbClr val="FFFFFF"/>
      </a:lt1>
      <a:dk2>
        <a:srgbClr val="334155"/>
      </a:dk2>
      <a:lt2>
        <a:srgbClr val="F4F3FB"/>
      </a:lt2>
      <a:accent1>
        <a:srgbClr val="5B4BDB"/>
      </a:accent1>
      <a:accent2>
        <a:srgbClr val="0D9488"/>
      </a:accent2>
      <a:accent3>
        <a:srgbClr val="FFC629"/>
      </a:accent3>
      <a:accent4>
        <a:srgbClr val="E6E3FA"/>
      </a:accent4>
      <a:accent5>
        <a:srgbClr val="D5F2EE"/>
      </a:accent5>
      <a:accent6>
        <a:srgbClr val="8B93A7"/>
      </a:accent6>
      <a:hlink>
        <a:srgbClr val="5B4BDB"/>
      </a:hlink>
      <a:folHlink>
        <a:srgbClr val="0D9488"/>
      </a:folHlink>
    </a:clrScheme>
    <a:fontScheme name="CEDIA Trazabl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Asistente Trazable para Revisiones de Alcance</dc:title>
  <dc:subject>PptxGenJS Presentation</dc:subject>
  <dc:creator>Darwin Pillo · Julianna Montes de Oca</dc:creator>
  <cp:lastModifiedBy>Darwin Pillo · Julianna Montes de Oca</cp:lastModifiedBy>
  <cp:revision>1</cp:revision>
  <dcterms:created xsi:type="dcterms:W3CDTF">2026-10-12T12:28:00Z</dcterms:created>
  <dcterms:modified xsi:type="dcterms:W3CDTF">2026-10-12T12:28:01Z</dcterms:modified>
</cp:coreProperties>
</file>